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embeddedFontLst>
    <p:embeddedFont>
      <p:font typeface="Exo 2" panose="020B0604020202020204" charset="0"/>
      <p:regular r:id="rId53"/>
      <p:bold r:id="rId54"/>
      <p:italic r:id="rId55"/>
      <p:boldItalic r:id="rId56"/>
    </p:embeddedFont>
    <p:embeddedFont>
      <p:font typeface="Exo 2 ExtraBold" panose="020B0604020202020204" charset="0"/>
      <p:bold r:id="rId57"/>
      <p:boldItalic r:id="rId58"/>
    </p:embeddedFont>
    <p:embeddedFont>
      <p:font typeface="Roboto Slab" panose="020B0604020202020204" charset="0"/>
      <p:regular r:id="rId59"/>
      <p:bold r:id="rId60"/>
    </p:embeddedFont>
    <p:embeddedFont>
      <p:font typeface="Source Sans Pro" panose="020B0503030403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hoxJNPmjqpEuvMIMAHzRede1hD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89E11F-264F-4309-957B-0726777CF810}">
  <a:tblStyle styleId="{1489E11F-264F-4309-957B-0726777CF8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F4B51BC-39F9-4364-B1A3-A58911C8306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5b4954b75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225b4954b75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5b4954b7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25b4954b75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5b4954b7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25b4954b75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b7bf508f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24b7bf508f3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b7bf508f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24b7bf508f3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b7bf508f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4b7bf508f3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b7bf508f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24b7bf508f3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b7bf508f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24b7bf508f3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b7bf508f3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4b7bf508f3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4b7bf508f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24b7bf508f3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5b4954b7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225b4954b75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5b4954b75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225b4954b75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25b4954b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25b4954b75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4b8170d2f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24b8170d2fb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4b77f728c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24b77f728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25b4954b7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225b4954b75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4b8170d2f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4b8170d2fb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4b77f728c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24b77f728cd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4b77f728c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24b77f728cd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4b77f728c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24b77f728cd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25b4954b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g225b4954b75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4b7bf508f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24b7bf508f3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4b8170d2f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24b8170d2fb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4b77f728c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24b77f728cd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4b9f6fcf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24b9f6fcfe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25b4954b75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225b4954b75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5b4954b7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25b4954b75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b7bf508f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24b7bf508f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4b77f728c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24b77f728cd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b7bf508f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24b7bf508f3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25b4954b75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225b4954b75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4b7bf508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24b7bf508f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25b4954b7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225b4954b75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4b77f728c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24b77f728cd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25b4954b75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225b4954b75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25b4954b75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225b4954b75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5b4954b75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5b4954b75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4b77f728c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24b77f728cd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4b77f728c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24b77f728cd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4b8170d6b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24b8170d6b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4b7fa472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g24b7fa472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5b4954b7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225b4954b75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25b4954b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225b4954b75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5b4954b7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25b4954b7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5b4954b7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25b4954b75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baf0ffa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24baf0ffac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25b4954b7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25b4954b75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ctrTitle"/>
          </p:nvPr>
        </p:nvSpPr>
        <p:spPr>
          <a:xfrm>
            <a:off x="1700185" y="1991850"/>
            <a:ext cx="5807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800"/>
              <a:buNone/>
              <a:defRPr sz="4350" b="1"/>
            </a:lvl1pPr>
            <a:lvl2pPr lvl="1" algn="l">
              <a:lnSpc>
                <a:spcPct val="100000"/>
              </a:lnSpc>
              <a:spcBef>
                <a:spcPts val="0"/>
              </a:spcBef>
              <a:spcAft>
                <a:spcPts val="0"/>
              </a:spcAft>
              <a:buSzPts val="5800"/>
              <a:buNone/>
              <a:defRPr sz="4350" b="1"/>
            </a:lvl2pPr>
            <a:lvl3pPr lvl="2" algn="l">
              <a:lnSpc>
                <a:spcPct val="100000"/>
              </a:lnSpc>
              <a:spcBef>
                <a:spcPts val="0"/>
              </a:spcBef>
              <a:spcAft>
                <a:spcPts val="0"/>
              </a:spcAft>
              <a:buSzPts val="5800"/>
              <a:buNone/>
              <a:defRPr sz="4350" b="1"/>
            </a:lvl3pPr>
            <a:lvl4pPr lvl="3" algn="l">
              <a:lnSpc>
                <a:spcPct val="100000"/>
              </a:lnSpc>
              <a:spcBef>
                <a:spcPts val="0"/>
              </a:spcBef>
              <a:spcAft>
                <a:spcPts val="0"/>
              </a:spcAft>
              <a:buSzPts val="5800"/>
              <a:buNone/>
              <a:defRPr sz="4350" b="1"/>
            </a:lvl4pPr>
            <a:lvl5pPr lvl="4" algn="l">
              <a:lnSpc>
                <a:spcPct val="100000"/>
              </a:lnSpc>
              <a:spcBef>
                <a:spcPts val="0"/>
              </a:spcBef>
              <a:spcAft>
                <a:spcPts val="0"/>
              </a:spcAft>
              <a:buSzPts val="5800"/>
              <a:buNone/>
              <a:defRPr sz="4350" b="1"/>
            </a:lvl5pPr>
            <a:lvl6pPr lvl="5" algn="l">
              <a:lnSpc>
                <a:spcPct val="100000"/>
              </a:lnSpc>
              <a:spcBef>
                <a:spcPts val="0"/>
              </a:spcBef>
              <a:spcAft>
                <a:spcPts val="0"/>
              </a:spcAft>
              <a:buSzPts val="5800"/>
              <a:buNone/>
              <a:defRPr sz="4350" b="1"/>
            </a:lvl6pPr>
            <a:lvl7pPr lvl="6" algn="l">
              <a:lnSpc>
                <a:spcPct val="100000"/>
              </a:lnSpc>
              <a:spcBef>
                <a:spcPts val="0"/>
              </a:spcBef>
              <a:spcAft>
                <a:spcPts val="0"/>
              </a:spcAft>
              <a:buSzPts val="5800"/>
              <a:buNone/>
              <a:defRPr sz="4350" b="1"/>
            </a:lvl7pPr>
            <a:lvl8pPr lvl="7" algn="l">
              <a:lnSpc>
                <a:spcPct val="100000"/>
              </a:lnSpc>
              <a:spcBef>
                <a:spcPts val="0"/>
              </a:spcBef>
              <a:spcAft>
                <a:spcPts val="0"/>
              </a:spcAft>
              <a:buSzPts val="5800"/>
              <a:buNone/>
              <a:defRPr sz="4350" b="1"/>
            </a:lvl8pPr>
            <a:lvl9pPr lvl="8" algn="l">
              <a:lnSpc>
                <a:spcPct val="100000"/>
              </a:lnSpc>
              <a:spcBef>
                <a:spcPts val="0"/>
              </a:spcBef>
              <a:spcAft>
                <a:spcPts val="0"/>
              </a:spcAft>
              <a:buSzPts val="5800"/>
              <a:buNone/>
              <a:defRPr sz="4350" b="1"/>
            </a:lvl9pPr>
          </a:lstStyle>
          <a:p>
            <a:endParaRPr/>
          </a:p>
        </p:txBody>
      </p:sp>
      <p:sp>
        <p:nvSpPr>
          <p:cNvPr id="11" name="Google Shape;11;p18"/>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 name="Google Shape;12;p18"/>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 name="Google Shape;13;p18"/>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4" name="Google Shape;14;p18"/>
          <p:cNvSpPr/>
          <p:nvPr/>
        </p:nvSpPr>
        <p:spPr>
          <a:xfrm>
            <a:off x="8771303"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5" name="Google Shape;15;p18"/>
          <p:cNvSpPr/>
          <p:nvPr/>
        </p:nvSpPr>
        <p:spPr>
          <a:xfrm>
            <a:off x="2386267"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 name="Google Shape;16;p18"/>
          <p:cNvSpPr/>
          <p:nvPr/>
        </p:nvSpPr>
        <p:spPr>
          <a:xfrm>
            <a:off x="479461"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7" name="Google Shape;17;p18"/>
          <p:cNvSpPr/>
          <p:nvPr/>
        </p:nvSpPr>
        <p:spPr>
          <a:xfrm>
            <a:off x="261541"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 name="Google Shape;18;p18"/>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 name="Google Shape;19;p18"/>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 name="Google Shape;20;p18"/>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 name="Google Shape;21;p18"/>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2" name="Google Shape;22;p18"/>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 name="Google Shape;23;p18"/>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4" name="Google Shape;24;p18"/>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 name="Google Shape;25;p18"/>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20"/>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1"/>
          <p:cNvSpPr txBox="1">
            <a:spLocks noGrp="1"/>
          </p:cNvSpPr>
          <p:nvPr>
            <p:ph type="ctrTitle"/>
          </p:nvPr>
        </p:nvSpPr>
        <p:spPr>
          <a:xfrm>
            <a:off x="1546025" y="1754794"/>
            <a:ext cx="58326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sz="3300" b="1"/>
            </a:lvl1pPr>
            <a:lvl2pPr lvl="1" algn="l">
              <a:lnSpc>
                <a:spcPct val="100000"/>
              </a:lnSpc>
              <a:spcBef>
                <a:spcPts val="0"/>
              </a:spcBef>
              <a:spcAft>
                <a:spcPts val="0"/>
              </a:spcAft>
              <a:buSzPts val="4400"/>
              <a:buNone/>
              <a:defRPr sz="3300" b="1"/>
            </a:lvl2pPr>
            <a:lvl3pPr lvl="2" algn="l">
              <a:lnSpc>
                <a:spcPct val="100000"/>
              </a:lnSpc>
              <a:spcBef>
                <a:spcPts val="0"/>
              </a:spcBef>
              <a:spcAft>
                <a:spcPts val="0"/>
              </a:spcAft>
              <a:buSzPts val="4400"/>
              <a:buNone/>
              <a:defRPr sz="3300" b="1"/>
            </a:lvl3pPr>
            <a:lvl4pPr lvl="3" algn="l">
              <a:lnSpc>
                <a:spcPct val="100000"/>
              </a:lnSpc>
              <a:spcBef>
                <a:spcPts val="0"/>
              </a:spcBef>
              <a:spcAft>
                <a:spcPts val="0"/>
              </a:spcAft>
              <a:buSzPts val="4400"/>
              <a:buNone/>
              <a:defRPr sz="3300" b="1"/>
            </a:lvl4pPr>
            <a:lvl5pPr lvl="4" algn="l">
              <a:lnSpc>
                <a:spcPct val="100000"/>
              </a:lnSpc>
              <a:spcBef>
                <a:spcPts val="0"/>
              </a:spcBef>
              <a:spcAft>
                <a:spcPts val="0"/>
              </a:spcAft>
              <a:buSzPts val="4400"/>
              <a:buNone/>
              <a:defRPr sz="3300" b="1"/>
            </a:lvl5pPr>
            <a:lvl6pPr lvl="5" algn="l">
              <a:lnSpc>
                <a:spcPct val="100000"/>
              </a:lnSpc>
              <a:spcBef>
                <a:spcPts val="0"/>
              </a:spcBef>
              <a:spcAft>
                <a:spcPts val="0"/>
              </a:spcAft>
              <a:buSzPts val="4400"/>
              <a:buNone/>
              <a:defRPr sz="3300" b="1"/>
            </a:lvl6pPr>
            <a:lvl7pPr lvl="6" algn="l">
              <a:lnSpc>
                <a:spcPct val="100000"/>
              </a:lnSpc>
              <a:spcBef>
                <a:spcPts val="0"/>
              </a:spcBef>
              <a:spcAft>
                <a:spcPts val="0"/>
              </a:spcAft>
              <a:buSzPts val="4400"/>
              <a:buNone/>
              <a:defRPr sz="3300" b="1"/>
            </a:lvl7pPr>
            <a:lvl8pPr lvl="7" algn="l">
              <a:lnSpc>
                <a:spcPct val="100000"/>
              </a:lnSpc>
              <a:spcBef>
                <a:spcPts val="0"/>
              </a:spcBef>
              <a:spcAft>
                <a:spcPts val="0"/>
              </a:spcAft>
              <a:buSzPts val="4400"/>
              <a:buNone/>
              <a:defRPr sz="3300" b="1"/>
            </a:lvl8pPr>
            <a:lvl9pPr lvl="8" algn="l">
              <a:lnSpc>
                <a:spcPct val="100000"/>
              </a:lnSpc>
              <a:spcBef>
                <a:spcPts val="0"/>
              </a:spcBef>
              <a:spcAft>
                <a:spcPts val="0"/>
              </a:spcAft>
              <a:buSzPts val="4400"/>
              <a:buNone/>
              <a:defRPr sz="3300" b="1"/>
            </a:lvl9pPr>
          </a:lstStyle>
          <a:p>
            <a:endParaRPr/>
          </a:p>
        </p:txBody>
      </p:sp>
      <p:sp>
        <p:nvSpPr>
          <p:cNvPr id="30" name="Google Shape;30;p21"/>
          <p:cNvSpPr txBox="1">
            <a:spLocks noGrp="1"/>
          </p:cNvSpPr>
          <p:nvPr>
            <p:ph type="subTitle" idx="1"/>
          </p:nvPr>
        </p:nvSpPr>
        <p:spPr>
          <a:xfrm>
            <a:off x="1546025" y="301151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2250">
                <a:solidFill>
                  <a:schemeClr val="accent3"/>
                </a:solidFill>
              </a:defRPr>
            </a:lvl2pPr>
            <a:lvl3pPr lvl="2" algn="l">
              <a:lnSpc>
                <a:spcPct val="100000"/>
              </a:lnSpc>
              <a:spcBef>
                <a:spcPts val="0"/>
              </a:spcBef>
              <a:spcAft>
                <a:spcPts val="0"/>
              </a:spcAft>
              <a:buClr>
                <a:schemeClr val="accent3"/>
              </a:buClr>
              <a:buSzPts val="3000"/>
              <a:buNone/>
              <a:defRPr sz="2250">
                <a:solidFill>
                  <a:schemeClr val="accent3"/>
                </a:solidFill>
              </a:defRPr>
            </a:lvl3pPr>
            <a:lvl4pPr lvl="3" algn="l">
              <a:lnSpc>
                <a:spcPct val="100000"/>
              </a:lnSpc>
              <a:spcBef>
                <a:spcPts val="0"/>
              </a:spcBef>
              <a:spcAft>
                <a:spcPts val="0"/>
              </a:spcAft>
              <a:buClr>
                <a:schemeClr val="accent3"/>
              </a:buClr>
              <a:buSzPts val="3000"/>
              <a:buNone/>
              <a:defRPr sz="2250">
                <a:solidFill>
                  <a:schemeClr val="accent3"/>
                </a:solidFill>
              </a:defRPr>
            </a:lvl4pPr>
            <a:lvl5pPr lvl="4" algn="l">
              <a:lnSpc>
                <a:spcPct val="100000"/>
              </a:lnSpc>
              <a:spcBef>
                <a:spcPts val="0"/>
              </a:spcBef>
              <a:spcAft>
                <a:spcPts val="0"/>
              </a:spcAft>
              <a:buClr>
                <a:schemeClr val="accent3"/>
              </a:buClr>
              <a:buSzPts val="3000"/>
              <a:buNone/>
              <a:defRPr sz="2250">
                <a:solidFill>
                  <a:schemeClr val="accent3"/>
                </a:solidFill>
              </a:defRPr>
            </a:lvl5pPr>
            <a:lvl6pPr lvl="5" algn="l">
              <a:lnSpc>
                <a:spcPct val="100000"/>
              </a:lnSpc>
              <a:spcBef>
                <a:spcPts val="0"/>
              </a:spcBef>
              <a:spcAft>
                <a:spcPts val="0"/>
              </a:spcAft>
              <a:buClr>
                <a:schemeClr val="accent3"/>
              </a:buClr>
              <a:buSzPts val="3000"/>
              <a:buNone/>
              <a:defRPr sz="2250">
                <a:solidFill>
                  <a:schemeClr val="accent3"/>
                </a:solidFill>
              </a:defRPr>
            </a:lvl6pPr>
            <a:lvl7pPr lvl="6" algn="l">
              <a:lnSpc>
                <a:spcPct val="100000"/>
              </a:lnSpc>
              <a:spcBef>
                <a:spcPts val="0"/>
              </a:spcBef>
              <a:spcAft>
                <a:spcPts val="0"/>
              </a:spcAft>
              <a:buClr>
                <a:schemeClr val="accent3"/>
              </a:buClr>
              <a:buSzPts val="3000"/>
              <a:buNone/>
              <a:defRPr sz="2250">
                <a:solidFill>
                  <a:schemeClr val="accent3"/>
                </a:solidFill>
              </a:defRPr>
            </a:lvl7pPr>
            <a:lvl8pPr lvl="7" algn="l">
              <a:lnSpc>
                <a:spcPct val="100000"/>
              </a:lnSpc>
              <a:spcBef>
                <a:spcPts val="0"/>
              </a:spcBef>
              <a:spcAft>
                <a:spcPts val="0"/>
              </a:spcAft>
              <a:buClr>
                <a:schemeClr val="accent3"/>
              </a:buClr>
              <a:buSzPts val="3000"/>
              <a:buNone/>
              <a:defRPr sz="2250">
                <a:solidFill>
                  <a:schemeClr val="accent3"/>
                </a:solidFill>
              </a:defRPr>
            </a:lvl8pPr>
            <a:lvl9pPr lvl="8" algn="l">
              <a:lnSpc>
                <a:spcPct val="100000"/>
              </a:lnSpc>
              <a:spcBef>
                <a:spcPts val="0"/>
              </a:spcBef>
              <a:spcAft>
                <a:spcPts val="0"/>
              </a:spcAft>
              <a:buClr>
                <a:schemeClr val="accent3"/>
              </a:buClr>
              <a:buSzPts val="3000"/>
              <a:buNone/>
              <a:defRPr sz="225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3" name="Google Shape;33;p22"/>
          <p:cNvSpPr txBox="1">
            <a:spLocks noGrp="1"/>
          </p:cNvSpPr>
          <p:nvPr>
            <p:ph type="body" idx="1"/>
          </p:nvPr>
        </p:nvSpPr>
        <p:spPr>
          <a:xfrm>
            <a:off x="786151" y="1261700"/>
            <a:ext cx="7571700" cy="35736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450"/>
              </a:spcBef>
              <a:spcAft>
                <a:spcPts val="0"/>
              </a:spcAft>
              <a:buSzPts val="2400"/>
              <a:buChar char="◎"/>
              <a:defRPr sz="1800"/>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1800"/>
            </a:lvl4pPr>
            <a:lvl5pPr marL="2286000" lvl="4" indent="-381000" algn="l">
              <a:lnSpc>
                <a:spcPct val="100000"/>
              </a:lnSpc>
              <a:spcBef>
                <a:spcPts val="0"/>
              </a:spcBef>
              <a:spcAft>
                <a:spcPts val="0"/>
              </a:spcAft>
              <a:buSzPts val="2400"/>
              <a:buChar char="○"/>
              <a:defRPr sz="1800"/>
            </a:lvl5pPr>
            <a:lvl6pPr marL="2743200" lvl="5" indent="-381000" algn="l">
              <a:lnSpc>
                <a:spcPct val="100000"/>
              </a:lnSpc>
              <a:spcBef>
                <a:spcPts val="0"/>
              </a:spcBef>
              <a:spcAft>
                <a:spcPts val="0"/>
              </a:spcAft>
              <a:buSzPts val="2400"/>
              <a:buChar char="■"/>
              <a:defRPr sz="1800"/>
            </a:lvl6pPr>
            <a:lvl7pPr marL="3200400" lvl="6" indent="-381000" algn="l">
              <a:lnSpc>
                <a:spcPct val="100000"/>
              </a:lnSpc>
              <a:spcBef>
                <a:spcPts val="0"/>
              </a:spcBef>
              <a:spcAft>
                <a:spcPts val="0"/>
              </a:spcAft>
              <a:buSzPts val="2400"/>
              <a:buChar char="●"/>
              <a:defRPr sz="1800"/>
            </a:lvl7pPr>
            <a:lvl8pPr marL="3657600" lvl="7" indent="-381000" algn="l">
              <a:lnSpc>
                <a:spcPct val="100000"/>
              </a:lnSpc>
              <a:spcBef>
                <a:spcPts val="0"/>
              </a:spcBef>
              <a:spcAft>
                <a:spcPts val="0"/>
              </a:spcAft>
              <a:buSzPts val="2400"/>
              <a:buChar char="○"/>
              <a:defRPr sz="1800"/>
            </a:lvl8pPr>
            <a:lvl9pPr marL="4114800" lvl="8" indent="-381000" algn="l">
              <a:lnSpc>
                <a:spcPct val="100000"/>
              </a:lnSpc>
              <a:spcBef>
                <a:spcPts val="0"/>
              </a:spcBef>
              <a:spcAft>
                <a:spcPts val="0"/>
              </a:spcAft>
              <a:buSzPts val="2400"/>
              <a:buChar char="■"/>
              <a:defRPr sz="1800"/>
            </a:lvl9pPr>
          </a:lstStyle>
          <a:p>
            <a:endParaRPr/>
          </a:p>
        </p:txBody>
      </p:sp>
      <p:sp>
        <p:nvSpPr>
          <p:cNvPr id="34" name="Google Shape;34;p22"/>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23"/>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7" name="Google Shape;37;p23"/>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0" name="Google Shape;40;p19"/>
          <p:cNvSpPr txBox="1">
            <a:spLocks noGrp="1"/>
          </p:cNvSpPr>
          <p:nvPr>
            <p:ph type="body" idx="1"/>
          </p:nvPr>
        </p:nvSpPr>
        <p:spPr>
          <a:xfrm>
            <a:off x="78613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450"/>
              </a:spcBef>
              <a:spcAft>
                <a:spcPts val="0"/>
              </a:spcAft>
              <a:buSzPts val="2000"/>
              <a:buChar char="◎"/>
              <a:defRPr sz="1500"/>
            </a:lvl1pPr>
            <a:lvl2pPr marL="914400" lvl="1" indent="-355600" algn="l">
              <a:lnSpc>
                <a:spcPct val="100000"/>
              </a:lnSpc>
              <a:spcBef>
                <a:spcPts val="0"/>
              </a:spcBef>
              <a:spcAft>
                <a:spcPts val="0"/>
              </a:spcAft>
              <a:buSzPts val="2000"/>
              <a:buChar char="○"/>
              <a:defRPr sz="1500"/>
            </a:lvl2pPr>
            <a:lvl3pPr marL="1371600" lvl="2" indent="-355600" algn="l">
              <a:lnSpc>
                <a:spcPct val="100000"/>
              </a:lnSpc>
              <a:spcBef>
                <a:spcPts val="0"/>
              </a:spcBef>
              <a:spcAft>
                <a:spcPts val="0"/>
              </a:spcAft>
              <a:buSzPts val="2000"/>
              <a:buChar char="◉"/>
              <a:defRPr sz="1500"/>
            </a:lvl3pPr>
            <a:lvl4pPr marL="1828800" lvl="3" indent="-355600" algn="l">
              <a:lnSpc>
                <a:spcPct val="100000"/>
              </a:lnSpc>
              <a:spcBef>
                <a:spcPts val="0"/>
              </a:spcBef>
              <a:spcAft>
                <a:spcPts val="0"/>
              </a:spcAft>
              <a:buSzPts val="2000"/>
              <a:buChar char="●"/>
              <a:defRPr sz="1500"/>
            </a:lvl4pPr>
            <a:lvl5pPr marL="2286000" lvl="4" indent="-355600" algn="l">
              <a:lnSpc>
                <a:spcPct val="100000"/>
              </a:lnSpc>
              <a:spcBef>
                <a:spcPts val="0"/>
              </a:spcBef>
              <a:spcAft>
                <a:spcPts val="0"/>
              </a:spcAft>
              <a:buSzPts val="2000"/>
              <a:buChar char="○"/>
              <a:defRPr sz="1500"/>
            </a:lvl5pPr>
            <a:lvl6pPr marL="2743200" lvl="5" indent="-355600" algn="l">
              <a:lnSpc>
                <a:spcPct val="100000"/>
              </a:lnSpc>
              <a:spcBef>
                <a:spcPts val="0"/>
              </a:spcBef>
              <a:spcAft>
                <a:spcPts val="0"/>
              </a:spcAft>
              <a:buSzPts val="2000"/>
              <a:buChar char="■"/>
              <a:defRPr sz="1500"/>
            </a:lvl6pPr>
            <a:lvl7pPr marL="3200400" lvl="6" indent="-355600" algn="l">
              <a:lnSpc>
                <a:spcPct val="100000"/>
              </a:lnSpc>
              <a:spcBef>
                <a:spcPts val="0"/>
              </a:spcBef>
              <a:spcAft>
                <a:spcPts val="0"/>
              </a:spcAft>
              <a:buSzPts val="2000"/>
              <a:buChar char="●"/>
              <a:defRPr sz="1500"/>
            </a:lvl7pPr>
            <a:lvl8pPr marL="3657600" lvl="7" indent="-355600" algn="l">
              <a:lnSpc>
                <a:spcPct val="100000"/>
              </a:lnSpc>
              <a:spcBef>
                <a:spcPts val="0"/>
              </a:spcBef>
              <a:spcAft>
                <a:spcPts val="0"/>
              </a:spcAft>
              <a:buSzPts val="2000"/>
              <a:buChar char="○"/>
              <a:defRPr sz="1500"/>
            </a:lvl8pPr>
            <a:lvl9pPr marL="4114800" lvl="8" indent="-355600" algn="l">
              <a:lnSpc>
                <a:spcPct val="100000"/>
              </a:lnSpc>
              <a:spcBef>
                <a:spcPts val="0"/>
              </a:spcBef>
              <a:spcAft>
                <a:spcPts val="0"/>
              </a:spcAft>
              <a:buSzPts val="2000"/>
              <a:buChar char="■"/>
              <a:defRPr sz="1500"/>
            </a:lvl9pPr>
          </a:lstStyle>
          <a:p>
            <a:endParaRPr/>
          </a:p>
        </p:txBody>
      </p:sp>
      <p:sp>
        <p:nvSpPr>
          <p:cNvPr id="41" name="Google Shape;41;p19"/>
          <p:cNvSpPr txBox="1">
            <a:spLocks noGrp="1"/>
          </p:cNvSpPr>
          <p:nvPr>
            <p:ph type="body" idx="2"/>
          </p:nvPr>
        </p:nvSpPr>
        <p:spPr>
          <a:xfrm>
            <a:off x="468265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450"/>
              </a:spcBef>
              <a:spcAft>
                <a:spcPts val="0"/>
              </a:spcAft>
              <a:buSzPts val="2000"/>
              <a:buChar char="◎"/>
              <a:defRPr sz="1500"/>
            </a:lvl1pPr>
            <a:lvl2pPr marL="914400" lvl="1" indent="-355600" algn="l">
              <a:lnSpc>
                <a:spcPct val="100000"/>
              </a:lnSpc>
              <a:spcBef>
                <a:spcPts val="0"/>
              </a:spcBef>
              <a:spcAft>
                <a:spcPts val="0"/>
              </a:spcAft>
              <a:buSzPts val="2000"/>
              <a:buChar char="○"/>
              <a:defRPr sz="1500"/>
            </a:lvl2pPr>
            <a:lvl3pPr marL="1371600" lvl="2" indent="-355600" algn="l">
              <a:lnSpc>
                <a:spcPct val="100000"/>
              </a:lnSpc>
              <a:spcBef>
                <a:spcPts val="0"/>
              </a:spcBef>
              <a:spcAft>
                <a:spcPts val="0"/>
              </a:spcAft>
              <a:buSzPts val="2000"/>
              <a:buChar char="◉"/>
              <a:defRPr sz="1500"/>
            </a:lvl3pPr>
            <a:lvl4pPr marL="1828800" lvl="3" indent="-355600" algn="l">
              <a:lnSpc>
                <a:spcPct val="100000"/>
              </a:lnSpc>
              <a:spcBef>
                <a:spcPts val="0"/>
              </a:spcBef>
              <a:spcAft>
                <a:spcPts val="0"/>
              </a:spcAft>
              <a:buSzPts val="2000"/>
              <a:buChar char="●"/>
              <a:defRPr sz="1500"/>
            </a:lvl4pPr>
            <a:lvl5pPr marL="2286000" lvl="4" indent="-355600" algn="l">
              <a:lnSpc>
                <a:spcPct val="100000"/>
              </a:lnSpc>
              <a:spcBef>
                <a:spcPts val="0"/>
              </a:spcBef>
              <a:spcAft>
                <a:spcPts val="0"/>
              </a:spcAft>
              <a:buSzPts val="2000"/>
              <a:buChar char="○"/>
              <a:defRPr sz="1500"/>
            </a:lvl5pPr>
            <a:lvl6pPr marL="2743200" lvl="5" indent="-355600" algn="l">
              <a:lnSpc>
                <a:spcPct val="100000"/>
              </a:lnSpc>
              <a:spcBef>
                <a:spcPts val="0"/>
              </a:spcBef>
              <a:spcAft>
                <a:spcPts val="0"/>
              </a:spcAft>
              <a:buSzPts val="2000"/>
              <a:buChar char="■"/>
              <a:defRPr sz="1500"/>
            </a:lvl6pPr>
            <a:lvl7pPr marL="3200400" lvl="6" indent="-355600" algn="l">
              <a:lnSpc>
                <a:spcPct val="100000"/>
              </a:lnSpc>
              <a:spcBef>
                <a:spcPts val="0"/>
              </a:spcBef>
              <a:spcAft>
                <a:spcPts val="0"/>
              </a:spcAft>
              <a:buSzPts val="2000"/>
              <a:buChar char="●"/>
              <a:defRPr sz="1500"/>
            </a:lvl7pPr>
            <a:lvl8pPr marL="3657600" lvl="7" indent="-355600" algn="l">
              <a:lnSpc>
                <a:spcPct val="100000"/>
              </a:lnSpc>
              <a:spcBef>
                <a:spcPts val="0"/>
              </a:spcBef>
              <a:spcAft>
                <a:spcPts val="0"/>
              </a:spcAft>
              <a:buSzPts val="2000"/>
              <a:buChar char="○"/>
              <a:defRPr sz="1500"/>
            </a:lvl8pPr>
            <a:lvl9pPr marL="4114800" lvl="8" indent="-355600" algn="l">
              <a:lnSpc>
                <a:spcPct val="100000"/>
              </a:lnSpc>
              <a:spcBef>
                <a:spcPts val="0"/>
              </a:spcBef>
              <a:spcAft>
                <a:spcPts val="0"/>
              </a:spcAft>
              <a:buSzPts val="2000"/>
              <a:buChar char="■"/>
              <a:defRPr sz="1500"/>
            </a:lvl9pPr>
          </a:lstStyle>
          <a:p>
            <a:endParaRPr/>
          </a:p>
        </p:txBody>
      </p:sp>
      <p:sp>
        <p:nvSpPr>
          <p:cNvPr id="42" name="Google Shape;42;p19"/>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3"/>
        <p:cNvGrpSpPr/>
        <p:nvPr/>
      </p:nvGrpSpPr>
      <p:grpSpPr>
        <a:xfrm>
          <a:off x="0" y="0"/>
          <a:ext cx="0" cy="0"/>
          <a:chOff x="0" y="0"/>
          <a:chExt cx="0" cy="0"/>
        </a:xfrm>
      </p:grpSpPr>
      <p:pic>
        <p:nvPicPr>
          <p:cNvPr id="44" name="Google Shape;44;p24"/>
          <p:cNvPicPr preferRelativeResize="0"/>
          <p:nvPr/>
        </p:nvPicPr>
        <p:blipFill rotWithShape="1">
          <a:blip r:embed="rId2">
            <a:alphaModFix/>
          </a:blip>
          <a:srcRect l="19" r="19"/>
          <a:stretch/>
        </p:blipFill>
        <p:spPr>
          <a:xfrm rot="10800000" flipH="1">
            <a:off x="5953" y="0"/>
            <a:ext cx="9140602" cy="5143500"/>
          </a:xfrm>
          <a:prstGeom prst="rect">
            <a:avLst/>
          </a:prstGeom>
          <a:noFill/>
          <a:ln>
            <a:noFill/>
          </a:ln>
        </p:spPr>
      </p:pic>
      <p:sp>
        <p:nvSpPr>
          <p:cNvPr id="45" name="Google Shape;45;p24"/>
          <p:cNvSpPr txBox="1">
            <a:spLocks noGrp="1"/>
          </p:cNvSpPr>
          <p:nvPr>
            <p:ph type="body" idx="1"/>
          </p:nvPr>
        </p:nvSpPr>
        <p:spPr>
          <a:xfrm>
            <a:off x="1215300" y="1723650"/>
            <a:ext cx="6713400" cy="819900"/>
          </a:xfrm>
          <a:prstGeom prst="rect">
            <a:avLst/>
          </a:prstGeom>
          <a:noFill/>
          <a:ln>
            <a:noFill/>
          </a:ln>
        </p:spPr>
        <p:txBody>
          <a:bodyPr spcFirstLastPara="1" wrap="square" lIns="91425" tIns="91425" rIns="91425" bIns="91425" anchor="t" anchorCtr="0">
            <a:noAutofit/>
          </a:bodyPr>
          <a:lstStyle>
            <a:lvl1pPr marL="457200" lvl="0" indent="-457200" algn="ctr">
              <a:lnSpc>
                <a:spcPct val="100000"/>
              </a:lnSpc>
              <a:spcBef>
                <a:spcPts val="450"/>
              </a:spcBef>
              <a:spcAft>
                <a:spcPts val="0"/>
              </a:spcAft>
              <a:buClr>
                <a:schemeClr val="dk1"/>
              </a:buClr>
              <a:buSzPts val="3600"/>
              <a:buChar char="◎"/>
              <a:defRPr sz="2700" i="1"/>
            </a:lvl1pPr>
            <a:lvl2pPr marL="914400" lvl="1" indent="-457200" algn="ctr">
              <a:lnSpc>
                <a:spcPct val="100000"/>
              </a:lnSpc>
              <a:spcBef>
                <a:spcPts val="0"/>
              </a:spcBef>
              <a:spcAft>
                <a:spcPts val="0"/>
              </a:spcAft>
              <a:buClr>
                <a:schemeClr val="dk1"/>
              </a:buClr>
              <a:buSzPts val="3600"/>
              <a:buChar char="○"/>
              <a:defRPr sz="2700" i="1"/>
            </a:lvl2pPr>
            <a:lvl3pPr marL="1371600" lvl="2" indent="-457200" algn="ctr">
              <a:lnSpc>
                <a:spcPct val="100000"/>
              </a:lnSpc>
              <a:spcBef>
                <a:spcPts val="0"/>
              </a:spcBef>
              <a:spcAft>
                <a:spcPts val="0"/>
              </a:spcAft>
              <a:buClr>
                <a:schemeClr val="dk1"/>
              </a:buClr>
              <a:buSzPts val="3600"/>
              <a:buChar char="◉"/>
              <a:defRPr sz="2700" i="1"/>
            </a:lvl3pPr>
            <a:lvl4pPr marL="1828800" lvl="3" indent="-457200" algn="ctr">
              <a:lnSpc>
                <a:spcPct val="100000"/>
              </a:lnSpc>
              <a:spcBef>
                <a:spcPts val="0"/>
              </a:spcBef>
              <a:spcAft>
                <a:spcPts val="0"/>
              </a:spcAft>
              <a:buSzPts val="3600"/>
              <a:buChar char="●"/>
              <a:defRPr sz="2700" i="1"/>
            </a:lvl4pPr>
            <a:lvl5pPr marL="2286000" lvl="4" indent="-457200" algn="ctr">
              <a:lnSpc>
                <a:spcPct val="100000"/>
              </a:lnSpc>
              <a:spcBef>
                <a:spcPts val="0"/>
              </a:spcBef>
              <a:spcAft>
                <a:spcPts val="0"/>
              </a:spcAft>
              <a:buSzPts val="3600"/>
              <a:buChar char="○"/>
              <a:defRPr sz="2700" i="1"/>
            </a:lvl5pPr>
            <a:lvl6pPr marL="2743200" lvl="5" indent="-457200" algn="ctr">
              <a:lnSpc>
                <a:spcPct val="100000"/>
              </a:lnSpc>
              <a:spcBef>
                <a:spcPts val="0"/>
              </a:spcBef>
              <a:spcAft>
                <a:spcPts val="0"/>
              </a:spcAft>
              <a:buSzPts val="3600"/>
              <a:buChar char="■"/>
              <a:defRPr sz="2700" i="1"/>
            </a:lvl6pPr>
            <a:lvl7pPr marL="3200400" lvl="6" indent="-457200" algn="ctr">
              <a:lnSpc>
                <a:spcPct val="100000"/>
              </a:lnSpc>
              <a:spcBef>
                <a:spcPts val="0"/>
              </a:spcBef>
              <a:spcAft>
                <a:spcPts val="0"/>
              </a:spcAft>
              <a:buSzPts val="3600"/>
              <a:buChar char="●"/>
              <a:defRPr sz="2700" i="1"/>
            </a:lvl7pPr>
            <a:lvl8pPr marL="3657600" lvl="7" indent="-457200" algn="ctr">
              <a:lnSpc>
                <a:spcPct val="100000"/>
              </a:lnSpc>
              <a:spcBef>
                <a:spcPts val="0"/>
              </a:spcBef>
              <a:spcAft>
                <a:spcPts val="0"/>
              </a:spcAft>
              <a:buSzPts val="3600"/>
              <a:buChar char="○"/>
              <a:defRPr sz="2700" i="1"/>
            </a:lvl8pPr>
            <a:lvl9pPr marL="4114800" lvl="8" indent="-457200" algn="ctr">
              <a:lnSpc>
                <a:spcPct val="100000"/>
              </a:lnSpc>
              <a:spcBef>
                <a:spcPts val="0"/>
              </a:spcBef>
              <a:spcAft>
                <a:spcPts val="0"/>
              </a:spcAft>
              <a:buSzPts val="3600"/>
              <a:buChar char="■"/>
              <a:defRPr sz="2700" i="1"/>
            </a:lvl9pPr>
          </a:lstStyle>
          <a:p>
            <a:endParaRPr/>
          </a:p>
        </p:txBody>
      </p:sp>
      <p:grpSp>
        <p:nvGrpSpPr>
          <p:cNvPr id="46" name="Google Shape;46;p24"/>
          <p:cNvGrpSpPr/>
          <p:nvPr/>
        </p:nvGrpSpPr>
        <p:grpSpPr>
          <a:xfrm>
            <a:off x="3839647" y="782922"/>
            <a:ext cx="1464573" cy="842707"/>
            <a:chOff x="3593400" y="1729675"/>
            <a:chExt cx="1957200" cy="1123610"/>
          </a:xfrm>
        </p:grpSpPr>
        <p:sp>
          <p:nvSpPr>
            <p:cNvPr id="47" name="Google Shape;47;p2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accent1"/>
                  </a:solidFill>
                  <a:latin typeface="Source Sans Pro"/>
                  <a:ea typeface="Source Sans Pro"/>
                  <a:cs typeface="Source Sans Pro"/>
                  <a:sym typeface="Source Sans Pro"/>
                </a:rPr>
                <a:t>“</a:t>
              </a:r>
              <a:endParaRPr sz="4500" b="1" i="0" u="none" strike="noStrike" cap="none">
                <a:solidFill>
                  <a:schemeClr val="accent1"/>
                </a:solidFill>
                <a:latin typeface="Source Sans Pro"/>
                <a:ea typeface="Source Sans Pro"/>
                <a:cs typeface="Source Sans Pro"/>
                <a:sym typeface="Source Sans Pro"/>
              </a:endParaRPr>
            </a:p>
          </p:txBody>
        </p:sp>
        <p:sp>
          <p:nvSpPr>
            <p:cNvPr id="48" name="Google Shape;48;p2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49" name="Google Shape;49;p2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cxnSp>
        <p:nvCxnSpPr>
          <p:cNvPr id="50" name="Google Shape;50;p24"/>
          <p:cNvCxnSpPr>
            <a:endCxn id="48" idx="1"/>
          </p:cNvCxnSpPr>
          <p:nvPr/>
        </p:nvCxnSpPr>
        <p:spPr>
          <a:xfrm>
            <a:off x="3750212" y="390301"/>
            <a:ext cx="532500" cy="535500"/>
          </a:xfrm>
          <a:prstGeom prst="straightConnector1">
            <a:avLst/>
          </a:prstGeom>
          <a:noFill/>
          <a:ln w="9525" cap="flat" cmpd="sng">
            <a:solidFill>
              <a:srgbClr val="CFD8DC"/>
            </a:solidFill>
            <a:prstDash val="solid"/>
            <a:round/>
            <a:headEnd type="none" w="sm" len="sm"/>
            <a:tailEnd type="none" w="sm" len="sm"/>
          </a:ln>
        </p:spPr>
      </p:cxnSp>
      <p:cxnSp>
        <p:nvCxnSpPr>
          <p:cNvPr id="51" name="Google Shape;51;p24"/>
          <p:cNvCxnSpPr/>
          <p:nvPr/>
        </p:nvCxnSpPr>
        <p:spPr>
          <a:xfrm rot="10800000">
            <a:off x="4362903" y="436125"/>
            <a:ext cx="209100" cy="369600"/>
          </a:xfrm>
          <a:prstGeom prst="straightConnector1">
            <a:avLst/>
          </a:prstGeom>
          <a:noFill/>
          <a:ln w="9525" cap="flat" cmpd="sng">
            <a:solidFill>
              <a:srgbClr val="CFD8DC"/>
            </a:solidFill>
            <a:prstDash val="solid"/>
            <a:round/>
            <a:headEnd type="none" w="sm" len="sm"/>
            <a:tailEnd type="none" w="sm" len="sm"/>
          </a:ln>
        </p:spPr>
      </p:cxnSp>
      <p:cxnSp>
        <p:nvCxnSpPr>
          <p:cNvPr id="52" name="Google Shape;52;p2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sm" len="sm"/>
            <a:tailEnd type="none" w="sm" len="sm"/>
          </a:ln>
        </p:spPr>
      </p:cxnSp>
      <p:sp>
        <p:nvSpPr>
          <p:cNvPr id="53" name="Google Shape;53;p24"/>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ct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a:p>
        </p:txBody>
      </p:sp>
      <p:sp>
        <p:nvSpPr>
          <p:cNvPr id="7" name="Google Shape;7;p17"/>
          <p:cNvSpPr txBox="1">
            <a:spLocks noGrp="1"/>
          </p:cNvSpPr>
          <p:nvPr>
            <p:ph type="body" idx="1"/>
          </p:nvPr>
        </p:nvSpPr>
        <p:spPr>
          <a:xfrm>
            <a:off x="786151" y="1261700"/>
            <a:ext cx="7571700" cy="3573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 name="Google Shape;8;p17"/>
          <p:cNvSpPr txBox="1">
            <a:spLocks noGrp="1"/>
          </p:cNvSpPr>
          <p:nvPr>
            <p:ph type="sldNum" idx="12"/>
          </p:nvPr>
        </p:nvSpPr>
        <p:spPr>
          <a:xfrm>
            <a:off x="8404385"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ieeexplore.ieee.org/abstract/document/854761"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link.springer.com/chapter/10.1007/978-3-642-21402-8_17" TargetMode="External"/><Relationship Id="rId5" Type="http://schemas.openxmlformats.org/officeDocument/2006/relationships/hyperlink" Target="https://ieeexplore.ieee.org/document/8529402"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hyperlink" Target="https://ieeexplore.ieee.org/document/5539960/media" TargetMode="External"/><Relationship Id="rId3" Type="http://schemas.openxmlformats.org/officeDocument/2006/relationships/image" Target="../media/image4.png"/><Relationship Id="rId7" Type="http://schemas.openxmlformats.org/officeDocument/2006/relationships/hyperlink" Target="https://ieeexplore.ieee.org/document/5596017" TargetMode="External"/><Relationship Id="rId12" Type="http://schemas.openxmlformats.org/officeDocument/2006/relationships/hyperlink" Target="https://www.semanticscholar.org/paper/Discriminative-Correlation-Filter-Tracker-with-and-Luke%C5%BEi%C4%8D-Voj%C3%ADr/8cc3651488e02d51fa5ae8d3563b346e9e370f5a#:~:text=Short-term%20tracking%20is%20an%20open%20and%20challenging%20problem,in%20the%20filter%20update%20and%20the%20tracking%20proces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ieeexplore.ieee.org/abstract/document/5206737" TargetMode="External"/><Relationship Id="rId11" Type="http://schemas.openxmlformats.org/officeDocument/2006/relationships/hyperlink" Target="https://arxiv.org/abs/1604.01802" TargetMode="External"/><Relationship Id="rId5" Type="http://schemas.openxmlformats.org/officeDocument/2006/relationships/hyperlink" Target="https://www.researchgate.net/publication/221259753_Real-Time_Tracking_via_On-line_Boosting" TargetMode="External"/><Relationship Id="rId10" Type="http://schemas.openxmlformats.org/officeDocument/2006/relationships/hyperlink" Target="https://arxiv.org/abs/1404.7584" TargetMode="External"/><Relationship Id="rId4" Type="http://schemas.openxmlformats.org/officeDocument/2006/relationships/image" Target="../media/image5.png"/><Relationship Id="rId9" Type="http://schemas.openxmlformats.org/officeDocument/2006/relationships/hyperlink" Target="https://ieeexplore.ieee.org/document/610406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www.semanticscholar.org/paper/Discriminative-Correlation-Filter-Tracker-with-and-Luke%C5%BEi%C4%8D-Voj%C3%ADr/8cc3651488e02d51fa5ae8d3563b346e9e370f5a#:~:text=Short-term%20tracking%20is%20an%20open%20and%20challenging%20problem,in%20the%20filter%20update%20and%20the%20tracking%20process." TargetMode="External"/><Relationship Id="rId5" Type="http://schemas.openxmlformats.org/officeDocument/2006/relationships/hyperlink" Target="https://arxiv.org/abs/1404.7584"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cvlab.hanyang.ac.kr/tracker_benchmark/datasets.html" TargetMode="Externa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hyperlink" Target="http://drive.google.com/file/d/1IRRrEqZO-EMOGlmn2kRw4CF61XHo-wBh/view" TargetMode="Externa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gi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4.png"/><Relationship Id="rId7" Type="http://schemas.openxmlformats.org/officeDocument/2006/relationships/hyperlink" Target="http://drive.google.com/file/d/1-HOVR4wE_88MhgtHHjvypf_2YUijunJK/view"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hyperlink" Target="http://drive.google.com/file/d/1CXDvteSUPjavNnKAX_-TO9CZONZGkd-8/view" TargetMode="Externa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4.png"/><Relationship Id="rId7" Type="http://schemas.openxmlformats.org/officeDocument/2006/relationships/hyperlink" Target="http://drive.google.com/file/d/1ExmTKfTHVpceFWkjLPqVDUArcwSI05wn/view"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hyperlink" Target="http://drive.google.com/file/d/1EcmqnYcS1wizZhBl_sOGDrcqB36JcT5t/view" TargetMode="Externa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4.png"/><Relationship Id="rId7" Type="http://schemas.openxmlformats.org/officeDocument/2006/relationships/hyperlink" Target="http://drive.google.com/file/d/1fZG_LopzWo3X67jLNYpU7oY5CLkJ8VaA/view"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30.jpg"/><Relationship Id="rId5" Type="http://schemas.openxmlformats.org/officeDocument/2006/relationships/hyperlink" Target="http://drive.google.com/file/d/1LdmAq42xJ5QxdpCjq5SBmzBaECEG-GIh/view" TargetMode="Externa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hyperlink" Target="http://drive.google.com/file/d/1cKOTuu2ByRsXsB-UU8SyemHpkAmwcLfx/view" TargetMode="Externa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4.png"/><Relationship Id="rId7" Type="http://schemas.openxmlformats.org/officeDocument/2006/relationships/hyperlink" Target="http://drive.google.com/file/d/1nmqPiD7YG1uWhw5q8wQzjdC6c32Wkx8d/view"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hyperlink" Target="http://drive.google.com/file/d/1Sw8_BiQYcKdb1gfpStYBcQrFMBLqUNv9/view"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hyperlink" Target="http://www.youtube.com/watch?v=6TvjZ3E100k"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4.png"/><Relationship Id="rId7" Type="http://schemas.openxmlformats.org/officeDocument/2006/relationships/hyperlink" Target="https://github.com/trthminh/CS231.N21.KHTN"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www.facebook.com/trthminh/" TargetMode="External"/><Relationship Id="rId5" Type="http://schemas.openxmlformats.org/officeDocument/2006/relationships/hyperlink" Target="mailto:21520064@gm.uit.edu.vn"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drive.google.com/file/d/1cKOTuu2ByRsXsB-UU8SyemHpkAmwcLfx/view" TargetMode="Externa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cxnSp>
        <p:nvCxnSpPr>
          <p:cNvPr id="58" name="Google Shape;58;p1"/>
          <p:cNvCxnSpPr/>
          <p:nvPr/>
        </p:nvCxnSpPr>
        <p:spPr>
          <a:xfrm>
            <a:off x="7145677" y="3024940"/>
            <a:ext cx="1998300" cy="0"/>
          </a:xfrm>
          <a:prstGeom prst="straightConnector1">
            <a:avLst/>
          </a:prstGeom>
          <a:noFill/>
          <a:ln w="28575" cap="flat" cmpd="sng">
            <a:solidFill>
              <a:srgbClr val="0E78C0"/>
            </a:solidFill>
            <a:prstDash val="solid"/>
            <a:round/>
            <a:headEnd type="none" w="sm" len="sm"/>
            <a:tailEnd type="none" w="sm" len="sm"/>
          </a:ln>
        </p:spPr>
      </p:cxnSp>
      <p:pic>
        <p:nvPicPr>
          <p:cNvPr id="59" name="Google Shape;59;p1"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sp>
        <p:nvSpPr>
          <p:cNvPr id="60" name="Google Shape;60;p1"/>
          <p:cNvSpPr txBox="1"/>
          <p:nvPr/>
        </p:nvSpPr>
        <p:spPr>
          <a:xfrm>
            <a:off x="1248150" y="1137850"/>
            <a:ext cx="6647700" cy="709800"/>
          </a:xfrm>
          <a:prstGeom prst="rect">
            <a:avLst/>
          </a:prstGeom>
          <a:noFill/>
          <a:ln>
            <a:noFill/>
          </a:ln>
        </p:spPr>
        <p:txBody>
          <a:bodyPr spcFirstLastPara="1" wrap="square" lIns="68550" tIns="68550" rIns="68550" bIns="68550" anchor="t"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n" sz="3400" b="1" i="0" u="none" strike="noStrike" cap="none">
                <a:solidFill>
                  <a:srgbClr val="242424"/>
                </a:solidFill>
                <a:latin typeface="Exo 2"/>
                <a:ea typeface="Exo 2"/>
                <a:cs typeface="Exo 2"/>
                <a:sym typeface="Exo 2"/>
              </a:rPr>
              <a:t>Báo cáo đồ án</a:t>
            </a:r>
            <a:endParaRPr sz="3400" b="1" i="0" u="none" strike="noStrike" cap="none">
              <a:solidFill>
                <a:srgbClr val="242424"/>
              </a:solidFill>
              <a:latin typeface="Exo 2"/>
              <a:ea typeface="Exo 2"/>
              <a:cs typeface="Exo 2"/>
              <a:sym typeface="Exo 2"/>
            </a:endParaRPr>
          </a:p>
          <a:p>
            <a:pPr marL="0" marR="0" lvl="0" indent="0" algn="ctr" rtl="0">
              <a:lnSpc>
                <a:spcPct val="100000"/>
              </a:lnSpc>
              <a:spcBef>
                <a:spcPts val="0"/>
              </a:spcBef>
              <a:spcAft>
                <a:spcPts val="0"/>
              </a:spcAft>
              <a:buClr>
                <a:srgbClr val="0091EA"/>
              </a:buClr>
              <a:buSzPts val="2000"/>
              <a:buFont typeface="Roboto Slab"/>
              <a:buNone/>
            </a:pPr>
            <a:endParaRPr sz="2000" b="1" i="0" u="none" strike="noStrike" cap="none">
              <a:solidFill>
                <a:srgbClr val="242424"/>
              </a:solidFill>
              <a:latin typeface="Exo 2"/>
              <a:ea typeface="Exo 2"/>
              <a:cs typeface="Exo 2"/>
              <a:sym typeface="Exo 2"/>
            </a:endParaRPr>
          </a:p>
          <a:p>
            <a:pPr marL="0" marR="0" lvl="0" indent="0" algn="ctr" rtl="0">
              <a:lnSpc>
                <a:spcPct val="100000"/>
              </a:lnSpc>
              <a:spcBef>
                <a:spcPts val="0"/>
              </a:spcBef>
              <a:spcAft>
                <a:spcPts val="0"/>
              </a:spcAft>
              <a:buClr>
                <a:srgbClr val="0091EA"/>
              </a:buClr>
              <a:buSzPts val="2000"/>
              <a:buFont typeface="Roboto Slab"/>
              <a:buNone/>
            </a:pPr>
            <a:r>
              <a:rPr lang="en" sz="2000" b="1" i="0" u="none" strike="noStrike" cap="none">
                <a:solidFill>
                  <a:srgbClr val="242424"/>
                </a:solidFill>
                <a:latin typeface="Exo 2"/>
                <a:ea typeface="Exo 2"/>
                <a:cs typeface="Exo 2"/>
                <a:sym typeface="Exo 2"/>
              </a:rPr>
              <a:t>Nhập môn Thị giác máy tính - CS231.N21.KHTN</a:t>
            </a:r>
            <a:endParaRPr sz="2000" b="1" i="0" u="none" strike="noStrike" cap="none">
              <a:solidFill>
                <a:srgbClr val="242424"/>
              </a:solidFill>
              <a:latin typeface="Exo 2"/>
              <a:ea typeface="Exo 2"/>
              <a:cs typeface="Exo 2"/>
              <a:sym typeface="Exo 2"/>
            </a:endParaRPr>
          </a:p>
        </p:txBody>
      </p:sp>
      <p:sp>
        <p:nvSpPr>
          <p:cNvPr id="61" name="Google Shape;61;p1"/>
          <p:cNvSpPr txBox="1"/>
          <p:nvPr/>
        </p:nvSpPr>
        <p:spPr>
          <a:xfrm>
            <a:off x="631775" y="2631488"/>
            <a:ext cx="7473900" cy="786900"/>
          </a:xfrm>
          <a:prstGeom prst="rect">
            <a:avLst/>
          </a:prstGeom>
          <a:noFill/>
          <a:ln>
            <a:noFill/>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E78C0"/>
                </a:solidFill>
                <a:latin typeface="Exo 2 ExtraBold"/>
                <a:ea typeface="Exo 2 ExtraBold"/>
                <a:cs typeface="Exo 2 ExtraBold"/>
                <a:sym typeface="Exo 2 ExtraBold"/>
              </a:rPr>
              <a:t>Single Object Tracking</a:t>
            </a:r>
            <a:endParaRPr sz="3000" b="0" i="0" u="none" strike="noStrike" cap="none">
              <a:solidFill>
                <a:srgbClr val="0E78C0"/>
              </a:solidFill>
              <a:latin typeface="Exo 2 ExtraBold"/>
              <a:ea typeface="Exo 2 ExtraBold"/>
              <a:cs typeface="Exo 2 ExtraBold"/>
              <a:sym typeface="Exo 2 ExtraBold"/>
            </a:endParaRPr>
          </a:p>
        </p:txBody>
      </p:sp>
      <p:pic>
        <p:nvPicPr>
          <p:cNvPr id="62" name="Google Shape;62;p1"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3" name="Google Shape;63;p1"/>
          <p:cNvSpPr txBox="1"/>
          <p:nvPr/>
        </p:nvSpPr>
        <p:spPr>
          <a:xfrm>
            <a:off x="2379300" y="3747325"/>
            <a:ext cx="4385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242424"/>
                </a:solidFill>
                <a:latin typeface="Exo 2"/>
                <a:ea typeface="Exo 2"/>
                <a:cs typeface="Exo 2"/>
                <a:sym typeface="Exo 2"/>
              </a:rPr>
              <a:t>Trương Thanh Minh - 21520064</a:t>
            </a:r>
            <a:endParaRPr sz="2000" b="1" i="0" u="none" strike="noStrike" cap="none">
              <a:solidFill>
                <a:srgbClr val="242424"/>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25b4954b75_0_126"/>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10</a:t>
            </a:fld>
            <a:endParaRPr/>
          </a:p>
        </p:txBody>
      </p:sp>
      <p:cxnSp>
        <p:nvCxnSpPr>
          <p:cNvPr id="171" name="Google Shape;171;g225b4954b75_0_126"/>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72" name="Google Shape;172;g225b4954b75_0_126"/>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73" name="Google Shape;173;g225b4954b75_0_126"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74" name="Google Shape;174;g225b4954b75_0_126"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75" name="Google Shape;175;g225b4954b75_0_126"/>
          <p:cNvSpPr txBox="1"/>
          <p:nvPr/>
        </p:nvSpPr>
        <p:spPr>
          <a:xfrm>
            <a:off x="1183550" y="1324875"/>
            <a:ext cx="678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2. Vị trí ban đầu của đối tượng (trong khung hình đầu tiên) mà ta muốn theo dõi.</a:t>
            </a:r>
            <a:endParaRPr sz="1400" b="1" i="0" u="none" strike="noStrike" cap="none">
              <a:solidFill>
                <a:srgbClr val="000000"/>
              </a:solidFill>
              <a:latin typeface="Source Sans Pro"/>
              <a:ea typeface="Source Sans Pro"/>
              <a:cs typeface="Source Sans Pro"/>
              <a:sym typeface="Source Sans Pro"/>
            </a:endParaRPr>
          </a:p>
        </p:txBody>
      </p:sp>
      <p:pic>
        <p:nvPicPr>
          <p:cNvPr id="176" name="Google Shape;176;g225b4954b75_0_126"/>
          <p:cNvPicPr preferRelativeResize="0"/>
          <p:nvPr/>
        </p:nvPicPr>
        <p:blipFill rotWithShape="1">
          <a:blip r:embed="rId5">
            <a:alphaModFix/>
          </a:blip>
          <a:srcRect/>
          <a:stretch/>
        </p:blipFill>
        <p:spPr>
          <a:xfrm>
            <a:off x="6235500" y="1889375"/>
            <a:ext cx="2717577" cy="2398800"/>
          </a:xfrm>
          <a:prstGeom prst="rect">
            <a:avLst/>
          </a:prstGeom>
          <a:noFill/>
          <a:ln>
            <a:noFill/>
          </a:ln>
        </p:spPr>
      </p:pic>
      <p:pic>
        <p:nvPicPr>
          <p:cNvPr id="177" name="Google Shape;177;g225b4954b75_0_126"/>
          <p:cNvPicPr preferRelativeResize="0"/>
          <p:nvPr/>
        </p:nvPicPr>
        <p:blipFill rotWithShape="1">
          <a:blip r:embed="rId6">
            <a:alphaModFix/>
          </a:blip>
          <a:srcRect/>
          <a:stretch/>
        </p:blipFill>
        <p:spPr>
          <a:xfrm>
            <a:off x="190720" y="1950088"/>
            <a:ext cx="2386050" cy="2277350"/>
          </a:xfrm>
          <a:prstGeom prst="rect">
            <a:avLst/>
          </a:prstGeom>
          <a:noFill/>
          <a:ln>
            <a:noFill/>
          </a:ln>
        </p:spPr>
      </p:pic>
      <p:sp>
        <p:nvSpPr>
          <p:cNvPr id="178" name="Google Shape;178;g225b4954b75_0_126"/>
          <p:cNvSpPr txBox="1"/>
          <p:nvPr/>
        </p:nvSpPr>
        <p:spPr>
          <a:xfrm>
            <a:off x="2660475" y="2820625"/>
            <a:ext cx="2717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 y, w, h) = (276, 161, 73, 74)</a:t>
            </a:r>
            <a:endParaRPr sz="1400" b="0" i="0" u="none" strike="noStrike" cap="none">
              <a:solidFill>
                <a:srgbClr val="000000"/>
              </a:solidFill>
              <a:latin typeface="Arial"/>
              <a:ea typeface="Arial"/>
              <a:cs typeface="Arial"/>
              <a:sym typeface="Arial"/>
            </a:endParaRPr>
          </a:p>
        </p:txBody>
      </p:sp>
      <p:cxnSp>
        <p:nvCxnSpPr>
          <p:cNvPr id="179" name="Google Shape;179;g225b4954b75_0_126"/>
          <p:cNvCxnSpPr/>
          <p:nvPr/>
        </p:nvCxnSpPr>
        <p:spPr>
          <a:xfrm rot="10800000" flipH="1">
            <a:off x="5378175" y="3002125"/>
            <a:ext cx="663600" cy="18600"/>
          </a:xfrm>
          <a:prstGeom prst="straightConnector1">
            <a:avLst/>
          </a:prstGeom>
          <a:noFill/>
          <a:ln w="9525" cap="flat" cmpd="sng">
            <a:solidFill>
              <a:schemeClr val="accent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25b4954b75_0_61"/>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11</a:t>
            </a:fld>
            <a:endParaRPr/>
          </a:p>
        </p:txBody>
      </p:sp>
      <p:sp>
        <p:nvSpPr>
          <p:cNvPr id="185" name="Google Shape;185;g225b4954b75_0_61"/>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186" name="Google Shape;186;g225b4954b75_0_61"/>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87" name="Google Shape;187;g225b4954b75_0_61"/>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Output</a:t>
            </a:r>
            <a:endParaRPr sz="2000" b="1" i="0" u="none" strike="noStrike" cap="none">
              <a:solidFill>
                <a:srgbClr val="0E78C0"/>
              </a:solidFill>
              <a:latin typeface="Exo 2"/>
              <a:ea typeface="Exo 2"/>
              <a:cs typeface="Exo 2"/>
              <a:sym typeface="Exo 2"/>
            </a:endParaRPr>
          </a:p>
        </p:txBody>
      </p:sp>
      <p:pic>
        <p:nvPicPr>
          <p:cNvPr id="188" name="Google Shape;188;g225b4954b75_0_61"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89" name="Google Shape;189;g225b4954b75_0_61"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90" name="Google Shape;190;g225b4954b75_0_61"/>
          <p:cNvSpPr txBox="1"/>
          <p:nvPr/>
        </p:nvSpPr>
        <p:spPr>
          <a:xfrm>
            <a:off x="783450" y="1335975"/>
            <a:ext cx="7577100" cy="157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Xác định </a:t>
            </a:r>
            <a:r>
              <a:rPr lang="en" sz="1400" b="1" i="0" u="none" strike="noStrike" cap="none">
                <a:solidFill>
                  <a:srgbClr val="000000"/>
                </a:solidFill>
                <a:latin typeface="Source Sans Pro"/>
                <a:ea typeface="Source Sans Pro"/>
                <a:cs typeface="Source Sans Pro"/>
                <a:sym typeface="Source Sans Pro"/>
              </a:rPr>
              <a:t>BB </a:t>
            </a:r>
            <a:r>
              <a:rPr lang="en" sz="1400" b="0" i="0" u="none" strike="noStrike" cap="none">
                <a:solidFill>
                  <a:srgbClr val="000000"/>
                </a:solidFill>
                <a:latin typeface="Source Sans Pro"/>
                <a:ea typeface="Source Sans Pro"/>
                <a:cs typeface="Source Sans Pro"/>
                <a:sym typeface="Source Sans Pro"/>
              </a:rPr>
              <a:t>xung quanh đối tượng ở </a:t>
            </a:r>
            <a:r>
              <a:rPr lang="en" sz="1400" b="1" i="0" u="none" strike="noStrike" cap="none">
                <a:solidFill>
                  <a:srgbClr val="000000"/>
                </a:solidFill>
                <a:latin typeface="Source Sans Pro"/>
                <a:ea typeface="Source Sans Pro"/>
                <a:cs typeface="Source Sans Pro"/>
                <a:sym typeface="Source Sans Pro"/>
              </a:rPr>
              <a:t>mỗi khung hình</a:t>
            </a:r>
            <a:endParaRPr sz="1400" b="1"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Định dạng của BB (giống với BB của vị trí đầu tiên của object).</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x</a:t>
            </a:r>
            <a:r>
              <a:rPr lang="en" sz="1400" b="0" i="0" u="none" strike="noStrike" cap="none">
                <a:solidFill>
                  <a:srgbClr val="000000"/>
                </a:solidFill>
                <a:latin typeface="Source Sans Pro"/>
                <a:ea typeface="Source Sans Pro"/>
                <a:cs typeface="Source Sans Pro"/>
                <a:sym typeface="Source Sans Pro"/>
              </a:rPr>
              <a:t>: Tọa độ theo trục x của góc trên trái trong khung hình đầu tiên.</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y</a:t>
            </a:r>
            <a:r>
              <a:rPr lang="en" sz="1400" b="0" i="0" u="none" strike="noStrike" cap="none">
                <a:solidFill>
                  <a:srgbClr val="000000"/>
                </a:solidFill>
                <a:latin typeface="Source Sans Pro"/>
                <a:ea typeface="Source Sans Pro"/>
                <a:cs typeface="Source Sans Pro"/>
                <a:sym typeface="Source Sans Pro"/>
              </a:rPr>
              <a:t>:  Tọa độ theo trục y của góc trên phải trong khung hình đầu tiên.</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w</a:t>
            </a:r>
            <a:r>
              <a:rPr lang="en" sz="1400" b="0" i="0" u="none" strike="noStrike" cap="none">
                <a:solidFill>
                  <a:srgbClr val="000000"/>
                </a:solidFill>
                <a:latin typeface="Source Sans Pro"/>
                <a:ea typeface="Source Sans Pro"/>
                <a:cs typeface="Source Sans Pro"/>
                <a:sym typeface="Source Sans Pro"/>
              </a:rPr>
              <a:t>: Chiều rộng của đối tượng mà mình muốn xác định</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h</a:t>
            </a:r>
            <a:r>
              <a:rPr lang="en" sz="1400" b="0" i="0" u="none" strike="noStrike" cap="none">
                <a:solidFill>
                  <a:srgbClr val="000000"/>
                </a:solidFill>
                <a:latin typeface="Source Sans Pro"/>
                <a:ea typeface="Source Sans Pro"/>
                <a:cs typeface="Source Sans Pro"/>
                <a:sym typeface="Source Sans Pro"/>
              </a:rPr>
              <a:t>: Chiều cao của đối tượng mà mình muốn xác định</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25b4954b75_0_18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12</a:t>
            </a:fld>
            <a:endParaRPr/>
          </a:p>
        </p:txBody>
      </p:sp>
      <p:sp>
        <p:nvSpPr>
          <p:cNvPr id="196" name="Google Shape;196;g225b4954b75_0_180"/>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197" name="Google Shape;197;g225b4954b75_0_18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98" name="Google Shape;198;g225b4954b75_0_18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199" name="Google Shape;199;g225b4954b75_0_18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00" name="Google Shape;200;g225b4954b75_0_18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01" name="Google Shape;201;g225b4954b75_0_180"/>
          <p:cNvSpPr txBox="1"/>
          <p:nvPr/>
        </p:nvSpPr>
        <p:spPr>
          <a:xfrm>
            <a:off x="783450" y="1001750"/>
            <a:ext cx="7577100" cy="1179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1. Bối cảnh lộn xộn (Background Clutters)</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Khó để trích xuất các features, detect hoặc thậm chí tracking một đối tượng khi background có mật độ dày đặc, vì nó tạo ra nhiều </a:t>
            </a:r>
            <a:r>
              <a:rPr lang="en" sz="1400" b="1" i="0" u="none" strike="noStrike" cap="none">
                <a:solidFill>
                  <a:srgbClr val="000000"/>
                </a:solidFill>
                <a:latin typeface="Source Sans Pro"/>
                <a:ea typeface="Source Sans Pro"/>
                <a:cs typeface="Source Sans Pro"/>
                <a:sym typeface="Source Sans Pro"/>
              </a:rPr>
              <a:t>thông tin dư thừa</a:t>
            </a:r>
            <a:r>
              <a:rPr lang="en" sz="1400" b="0" i="0" u="none" strike="noStrike" cap="none">
                <a:solidFill>
                  <a:srgbClr val="000000"/>
                </a:solidFill>
                <a:latin typeface="Source Sans Pro"/>
                <a:ea typeface="Source Sans Pro"/>
                <a:cs typeface="Source Sans Pro"/>
                <a:sym typeface="Source Sans Pro"/>
              </a:rPr>
              <a:t> hoặc </a:t>
            </a:r>
            <a:r>
              <a:rPr lang="en" sz="1400" b="1" i="0" u="none" strike="noStrike" cap="none">
                <a:solidFill>
                  <a:srgbClr val="000000"/>
                </a:solidFill>
                <a:latin typeface="Source Sans Pro"/>
                <a:ea typeface="Source Sans Pro"/>
                <a:cs typeface="Source Sans Pro"/>
                <a:sym typeface="Source Sans Pro"/>
              </a:rPr>
              <a:t>nhiễu </a:t>
            </a:r>
            <a:r>
              <a:rPr lang="en" sz="1400" b="0" i="0" u="none" strike="noStrike" cap="none">
                <a:solidFill>
                  <a:srgbClr val="000000"/>
                </a:solidFill>
                <a:latin typeface="Source Sans Pro"/>
                <a:ea typeface="Source Sans Pro"/>
                <a:cs typeface="Source Sans Pro"/>
                <a:sym typeface="Source Sans Pro"/>
              </a:rPr>
              <a:t>→ </a:t>
            </a:r>
            <a:r>
              <a:rPr lang="en" sz="1400" b="1" i="0" u="none" strike="noStrike" cap="none">
                <a:solidFill>
                  <a:srgbClr val="000000"/>
                </a:solidFill>
                <a:latin typeface="Source Sans Pro"/>
                <a:ea typeface="Source Sans Pro"/>
                <a:cs typeface="Source Sans Pro"/>
                <a:sym typeface="Source Sans Pro"/>
              </a:rPr>
              <a:t>khó </a:t>
            </a:r>
            <a:r>
              <a:rPr lang="en" sz="1400" b="0" i="0" u="none" strike="noStrike" cap="none">
                <a:solidFill>
                  <a:srgbClr val="000000"/>
                </a:solidFill>
                <a:latin typeface="Source Sans Pro"/>
                <a:ea typeface="Source Sans Pro"/>
                <a:cs typeface="Source Sans Pro"/>
                <a:sym typeface="Source Sans Pro"/>
              </a:rPr>
              <a:t>để </a:t>
            </a:r>
            <a:r>
              <a:rPr lang="en" sz="1400" b="1" i="0" u="none" strike="noStrike" cap="none">
                <a:solidFill>
                  <a:srgbClr val="000000"/>
                </a:solidFill>
                <a:latin typeface="Source Sans Pro"/>
                <a:ea typeface="Source Sans Pro"/>
                <a:cs typeface="Source Sans Pro"/>
                <a:sym typeface="Source Sans Pro"/>
              </a:rPr>
              <a:t>tiếp nhận</a:t>
            </a:r>
            <a:r>
              <a:rPr lang="en" sz="1400" b="0" i="0" u="none" strike="noStrike" cap="none">
                <a:solidFill>
                  <a:srgbClr val="000000"/>
                </a:solidFill>
                <a:latin typeface="Source Sans Pro"/>
                <a:ea typeface="Source Sans Pro"/>
                <a:cs typeface="Source Sans Pro"/>
                <a:sym typeface="Source Sans Pro"/>
              </a:rPr>
              <a:t> được các </a:t>
            </a:r>
            <a:r>
              <a:rPr lang="en" sz="1400" b="1" i="0" u="none" strike="noStrike" cap="none">
                <a:solidFill>
                  <a:srgbClr val="000000"/>
                </a:solidFill>
                <a:latin typeface="Source Sans Pro"/>
                <a:ea typeface="Source Sans Pro"/>
                <a:cs typeface="Source Sans Pro"/>
                <a:sym typeface="Source Sans Pro"/>
              </a:rPr>
              <a:t>đặc trưng quan trọng</a:t>
            </a:r>
            <a:r>
              <a:rPr lang="en" sz="1400" b="0" i="0" u="none" strike="noStrike" cap="none">
                <a:solidFill>
                  <a:srgbClr val="000000"/>
                </a:solidFill>
                <a:latin typeface="Source Sans Pro"/>
                <a:ea typeface="Source Sans Pro"/>
                <a:cs typeface="Source Sans Pro"/>
                <a:sym typeface="Source Sans Pro"/>
              </a:rPr>
              <a:t>.</a:t>
            </a:r>
            <a:endParaRPr sz="1400" b="0" i="0" u="none" strike="noStrike" cap="none">
              <a:solidFill>
                <a:srgbClr val="000000"/>
              </a:solidFill>
              <a:latin typeface="Source Sans Pro"/>
              <a:ea typeface="Source Sans Pro"/>
              <a:cs typeface="Source Sans Pro"/>
              <a:sym typeface="Source Sans Pro"/>
            </a:endParaRPr>
          </a:p>
        </p:txBody>
      </p:sp>
      <p:pic>
        <p:nvPicPr>
          <p:cNvPr id="202" name="Google Shape;202;g225b4954b75_0_180"/>
          <p:cNvPicPr preferRelativeResize="0"/>
          <p:nvPr/>
        </p:nvPicPr>
        <p:blipFill rotWithShape="1">
          <a:blip r:embed="rId5">
            <a:alphaModFix/>
          </a:blip>
          <a:srcRect/>
          <a:stretch/>
        </p:blipFill>
        <p:spPr>
          <a:xfrm>
            <a:off x="2800038" y="2162300"/>
            <a:ext cx="3543932" cy="2657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4b7bf508f3_0_5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13</a:t>
            </a:fld>
            <a:endParaRPr/>
          </a:p>
        </p:txBody>
      </p:sp>
      <p:sp>
        <p:nvSpPr>
          <p:cNvPr id="208" name="Google Shape;208;g24b7bf508f3_0_5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09" name="Google Shape;209;g24b7bf508f3_0_5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10" name="Google Shape;210;g24b7bf508f3_0_5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11" name="Google Shape;211;g24b7bf508f3_0_5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12" name="Google Shape;212;g24b7bf508f3_0_5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13" name="Google Shape;213;g24b7bf508f3_0_57"/>
          <p:cNvSpPr txBox="1"/>
          <p:nvPr/>
        </p:nvSpPr>
        <p:spPr>
          <a:xfrm>
            <a:off x="783450" y="1001750"/>
            <a:ext cx="7577100" cy="9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2. Biến đổi ánh sáng (Illumination Variation)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Độ sáng</a:t>
            </a:r>
            <a:r>
              <a:rPr lang="en" sz="1400" b="0" i="0" u="none" strike="noStrike" cap="none">
                <a:solidFill>
                  <a:srgbClr val="000000"/>
                </a:solidFill>
                <a:latin typeface="Source Sans Pro"/>
                <a:ea typeface="Source Sans Pro"/>
                <a:cs typeface="Source Sans Pro"/>
                <a:sym typeface="Source Sans Pro"/>
              </a:rPr>
              <a:t> trên một đối tượng mà mình quan tâm </a:t>
            </a:r>
            <a:r>
              <a:rPr lang="en" sz="1400" b="1" i="0" u="none" strike="noStrike" cap="none">
                <a:solidFill>
                  <a:srgbClr val="000000"/>
                </a:solidFill>
                <a:latin typeface="Source Sans Pro"/>
                <a:ea typeface="Source Sans Pro"/>
                <a:cs typeface="Source Sans Pro"/>
                <a:sym typeface="Source Sans Pro"/>
              </a:rPr>
              <a:t>thay đổi</a:t>
            </a:r>
            <a:r>
              <a:rPr lang="en" sz="1400" b="0" i="0" u="none" strike="noStrike" cap="none">
                <a:solidFill>
                  <a:srgbClr val="000000"/>
                </a:solidFill>
                <a:latin typeface="Source Sans Pro"/>
                <a:ea typeface="Source Sans Pro"/>
                <a:cs typeface="Source Sans Pro"/>
                <a:sym typeface="Source Sans Pro"/>
              </a:rPr>
              <a:t> </a:t>
            </a:r>
            <a:r>
              <a:rPr lang="en" sz="1400" b="1" i="0" u="none" strike="noStrike" cap="none">
                <a:solidFill>
                  <a:srgbClr val="000000"/>
                </a:solidFill>
                <a:latin typeface="Source Sans Pro"/>
                <a:ea typeface="Source Sans Pro"/>
                <a:cs typeface="Source Sans Pro"/>
                <a:sym typeface="Source Sans Pro"/>
              </a:rPr>
              <a:t>đáng kể </a:t>
            </a:r>
            <a:r>
              <a:rPr lang="en" sz="1400" b="0" i="0" u="none" strike="noStrike" cap="none">
                <a:solidFill>
                  <a:srgbClr val="000000"/>
                </a:solidFill>
                <a:latin typeface="Source Sans Pro"/>
                <a:ea typeface="Source Sans Pro"/>
                <a:cs typeface="Source Sans Pro"/>
                <a:sym typeface="Source Sans Pro"/>
              </a:rPr>
              <a:t>khi đối tượng di chuyển → việc định vị và ước tính của đối tượng trở nên khó khăn hơn</a:t>
            </a:r>
            <a:endParaRPr sz="1400" b="0" i="0" u="none" strike="noStrike" cap="none">
              <a:solidFill>
                <a:srgbClr val="000000"/>
              </a:solidFill>
              <a:latin typeface="Source Sans Pro"/>
              <a:ea typeface="Source Sans Pro"/>
              <a:cs typeface="Source Sans Pro"/>
              <a:sym typeface="Source Sans Pro"/>
            </a:endParaRPr>
          </a:p>
        </p:txBody>
      </p:sp>
      <p:pic>
        <p:nvPicPr>
          <p:cNvPr id="214" name="Google Shape;214;g24b7bf508f3_0_57"/>
          <p:cNvPicPr preferRelativeResize="0"/>
          <p:nvPr/>
        </p:nvPicPr>
        <p:blipFill rotWithShape="1">
          <a:blip r:embed="rId5">
            <a:alphaModFix/>
          </a:blip>
          <a:srcRect/>
          <a:stretch/>
        </p:blipFill>
        <p:spPr>
          <a:xfrm>
            <a:off x="3471975" y="1932951"/>
            <a:ext cx="2200049" cy="28662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24b7bf508f3_0_6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14</a:t>
            </a:fld>
            <a:endParaRPr/>
          </a:p>
        </p:txBody>
      </p:sp>
      <p:sp>
        <p:nvSpPr>
          <p:cNvPr id="220" name="Google Shape;220;g24b7bf508f3_0_68"/>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21" name="Google Shape;221;g24b7bf508f3_0_6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22" name="Google Shape;222;g24b7bf508f3_0_6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23" name="Google Shape;223;g24b7bf508f3_0_6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24" name="Google Shape;224;g24b7bf508f3_0_6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25" name="Google Shape;225;g24b7bf508f3_0_68"/>
          <p:cNvSpPr txBox="1"/>
          <p:nvPr/>
        </p:nvSpPr>
        <p:spPr>
          <a:xfrm>
            <a:off x="783450" y="1001750"/>
            <a:ext cx="7577100" cy="9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3. Che khuất (Occlusion)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Khi đối tượng di chuyển qua các khu vực có nhiều vật thể khác hoặc có chuyển động gần đó, gây che khuất một phần hoặc toàn bộ đối tượng trong khung hình.</a:t>
            </a:r>
            <a:endParaRPr sz="1400" b="0" i="0" u="none" strike="noStrike" cap="none">
              <a:solidFill>
                <a:srgbClr val="000000"/>
              </a:solidFill>
              <a:latin typeface="Source Sans Pro"/>
              <a:ea typeface="Source Sans Pro"/>
              <a:cs typeface="Source Sans Pro"/>
              <a:sym typeface="Source Sans Pro"/>
            </a:endParaRPr>
          </a:p>
        </p:txBody>
      </p:sp>
      <p:pic>
        <p:nvPicPr>
          <p:cNvPr id="226" name="Google Shape;226;g24b7bf508f3_0_68"/>
          <p:cNvPicPr preferRelativeResize="0"/>
          <p:nvPr/>
        </p:nvPicPr>
        <p:blipFill rotWithShape="1">
          <a:blip r:embed="rId5">
            <a:alphaModFix/>
          </a:blip>
          <a:srcRect/>
          <a:stretch/>
        </p:blipFill>
        <p:spPr>
          <a:xfrm>
            <a:off x="3432975" y="1932951"/>
            <a:ext cx="2278055" cy="3039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4b7bf508f3_0_7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15</a:t>
            </a:fld>
            <a:endParaRPr/>
          </a:p>
        </p:txBody>
      </p:sp>
      <p:sp>
        <p:nvSpPr>
          <p:cNvPr id="232" name="Google Shape;232;g24b7bf508f3_0_79"/>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33" name="Google Shape;233;g24b7bf508f3_0_7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34" name="Google Shape;234;g24b7bf508f3_0_7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35" name="Google Shape;235;g24b7bf508f3_0_7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36" name="Google Shape;236;g24b7bf508f3_0_7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37" name="Google Shape;237;g24b7bf508f3_0_79"/>
          <p:cNvSpPr txBox="1"/>
          <p:nvPr/>
        </p:nvSpPr>
        <p:spPr>
          <a:xfrm>
            <a:off x="783450" y="1001750"/>
            <a:ext cx="7577100" cy="9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4. Độ phân giải thấp (Low Resolution)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Khi số pixel trong BB xung quanh đối tượng quá thấp → khó để theo dõi đối tượng mà mình quan tâm.</a:t>
            </a:r>
            <a:endParaRPr sz="1400" b="0" i="0" u="none" strike="noStrike" cap="none">
              <a:solidFill>
                <a:srgbClr val="000000"/>
              </a:solidFill>
              <a:latin typeface="Source Sans Pro"/>
              <a:ea typeface="Source Sans Pro"/>
              <a:cs typeface="Source Sans Pro"/>
              <a:sym typeface="Source Sans Pro"/>
            </a:endParaRPr>
          </a:p>
        </p:txBody>
      </p:sp>
      <p:pic>
        <p:nvPicPr>
          <p:cNvPr id="238" name="Google Shape;238;g24b7bf508f3_0_79"/>
          <p:cNvPicPr preferRelativeResize="0"/>
          <p:nvPr/>
        </p:nvPicPr>
        <p:blipFill rotWithShape="1">
          <a:blip r:embed="rId5">
            <a:alphaModFix/>
          </a:blip>
          <a:srcRect/>
          <a:stretch/>
        </p:blipFill>
        <p:spPr>
          <a:xfrm>
            <a:off x="2293388" y="1872577"/>
            <a:ext cx="4557225" cy="3037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24b7bf508f3_0_112"/>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16</a:t>
            </a:fld>
            <a:endParaRPr/>
          </a:p>
        </p:txBody>
      </p:sp>
      <p:sp>
        <p:nvSpPr>
          <p:cNvPr id="244" name="Google Shape;244;g24b7bf508f3_0_112"/>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45" name="Google Shape;245;g24b7bf508f3_0_112"/>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46" name="Google Shape;246;g24b7bf508f3_0_112"/>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47" name="Google Shape;247;g24b7bf508f3_0_11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48" name="Google Shape;248;g24b7bf508f3_0_11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49" name="Google Shape;249;g24b7bf508f3_0_112"/>
          <p:cNvSpPr txBox="1"/>
          <p:nvPr/>
        </p:nvSpPr>
        <p:spPr>
          <a:xfrm>
            <a:off x="783450" y="1001750"/>
            <a:ext cx="7577100" cy="1922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5. Biến đổi tỷ lệ (Scale Variation)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Là sự thay đổi về tỷ lệ kích thước của đối tượng trong quá trình theo dõi. Điều này xảy ra khi đối tượng di chuyển gần hoặc xa khỏi camera, gây ra thay đổi về kích thước trên khung hình.</a:t>
            </a:r>
            <a:endParaRPr sz="1400" b="0"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Mà khi kích thước thay đổi → các đặc trưng hoặc hình dạng của nó cũng thay đổi → mất mát thông tin hoặc gây nhầm lẫn cho thuật toán tracking, khó khăn trong việc xác định vị trí chính xác và hình dạng của đối tượng.</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4b7bf508f3_0_124"/>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17</a:t>
            </a:fld>
            <a:endParaRPr/>
          </a:p>
        </p:txBody>
      </p:sp>
      <p:sp>
        <p:nvSpPr>
          <p:cNvPr id="255" name="Google Shape;255;g24b7bf508f3_0_124"/>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56" name="Google Shape;256;g24b7bf508f3_0_124"/>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57" name="Google Shape;257;g24b7bf508f3_0_124"/>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58" name="Google Shape;258;g24b7bf508f3_0_12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59" name="Google Shape;259;g24b7bf508f3_0_12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60" name="Google Shape;260;g24b7bf508f3_0_124"/>
          <p:cNvSpPr txBox="1"/>
          <p:nvPr/>
        </p:nvSpPr>
        <p:spPr>
          <a:xfrm>
            <a:off x="783450" y="1001750"/>
            <a:ext cx="7577100" cy="683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5. Biến đổi tỷ lệ (Scale Variation)</a:t>
            </a:r>
            <a:endParaRPr sz="1600" b="1"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pic>
        <p:nvPicPr>
          <p:cNvPr id="261" name="Google Shape;261;g24b7bf508f3_0_124"/>
          <p:cNvPicPr preferRelativeResize="0"/>
          <p:nvPr/>
        </p:nvPicPr>
        <p:blipFill rotWithShape="1">
          <a:blip r:embed="rId5">
            <a:alphaModFix/>
          </a:blip>
          <a:srcRect/>
          <a:stretch/>
        </p:blipFill>
        <p:spPr>
          <a:xfrm>
            <a:off x="2878851" y="1401225"/>
            <a:ext cx="2678998" cy="33495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4b7bf508f3_0_102"/>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18</a:t>
            </a:fld>
            <a:endParaRPr/>
          </a:p>
        </p:txBody>
      </p:sp>
      <p:sp>
        <p:nvSpPr>
          <p:cNvPr id="267" name="Google Shape;267;g24b7bf508f3_0_102"/>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68" name="Google Shape;268;g24b7bf508f3_0_102"/>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69" name="Google Shape;269;g24b7bf508f3_0_102"/>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70" name="Google Shape;270;g24b7bf508f3_0_10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71" name="Google Shape;271;g24b7bf508f3_0_10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72" name="Google Shape;272;g24b7bf508f3_0_102"/>
          <p:cNvSpPr txBox="1"/>
          <p:nvPr/>
        </p:nvSpPr>
        <p:spPr>
          <a:xfrm>
            <a:off x="783450" y="1001750"/>
            <a:ext cx="7577100" cy="683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6. Thay đổi hình dạng của đối tượng</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Trên khung hình, hình dạng của đối tượng có thể xoay, giảm kích thước, biến dạng…</a:t>
            </a:r>
            <a:endParaRPr sz="1400" b="0" i="0" u="none" strike="noStrike" cap="none">
              <a:solidFill>
                <a:srgbClr val="000000"/>
              </a:solidFill>
              <a:latin typeface="Source Sans Pro"/>
              <a:ea typeface="Source Sans Pro"/>
              <a:cs typeface="Source Sans Pro"/>
              <a:sym typeface="Source Sans Pro"/>
            </a:endParaRPr>
          </a:p>
        </p:txBody>
      </p:sp>
      <p:pic>
        <p:nvPicPr>
          <p:cNvPr id="273" name="Google Shape;273;g24b7bf508f3_0_102"/>
          <p:cNvPicPr preferRelativeResize="0"/>
          <p:nvPr/>
        </p:nvPicPr>
        <p:blipFill rotWithShape="1">
          <a:blip r:embed="rId5">
            <a:alphaModFix/>
          </a:blip>
          <a:srcRect/>
          <a:stretch/>
        </p:blipFill>
        <p:spPr>
          <a:xfrm>
            <a:off x="1277050" y="1924454"/>
            <a:ext cx="6589875" cy="2200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4b7bf508f3_0_92"/>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19</a:t>
            </a:fld>
            <a:endParaRPr/>
          </a:p>
        </p:txBody>
      </p:sp>
      <p:sp>
        <p:nvSpPr>
          <p:cNvPr id="279" name="Google Shape;279;g24b7bf508f3_0_92"/>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280" name="Google Shape;280;g24b7bf508f3_0_92"/>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281" name="Google Shape;281;g24b7bf508f3_0_92"/>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Khó khăn, thách thức của bài toán</a:t>
            </a:r>
            <a:endParaRPr sz="2000" b="1" i="0" u="none" strike="noStrike" cap="none">
              <a:solidFill>
                <a:srgbClr val="0E78C0"/>
              </a:solidFill>
              <a:latin typeface="Exo 2"/>
              <a:ea typeface="Exo 2"/>
              <a:cs typeface="Exo 2"/>
              <a:sym typeface="Exo 2"/>
            </a:endParaRPr>
          </a:p>
        </p:txBody>
      </p:sp>
      <p:pic>
        <p:nvPicPr>
          <p:cNvPr id="282" name="Google Shape;282;g24b7bf508f3_0_9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83" name="Google Shape;283;g24b7bf508f3_0_9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284" name="Google Shape;284;g24b7bf508f3_0_92"/>
          <p:cNvSpPr txBox="1"/>
          <p:nvPr/>
        </p:nvSpPr>
        <p:spPr>
          <a:xfrm>
            <a:off x="783450" y="1001750"/>
            <a:ext cx="7577100" cy="9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0000"/>
                </a:solidFill>
                <a:latin typeface="Source Sans Pro"/>
                <a:ea typeface="Source Sans Pro"/>
                <a:cs typeface="Source Sans Pro"/>
                <a:sym typeface="Source Sans Pro"/>
              </a:rPr>
              <a:t>7. Chuyển động nhanh (Fast Motion)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Khi theo dõi đối tượng chuyển động nhanh → ảnh hưởng tới khả năng theo dõi chính xác đối tượng trên khung hình.</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3"/>
          <p:cNvSpPr txBox="1"/>
          <p:nvPr/>
        </p:nvSpPr>
        <p:spPr>
          <a:xfrm>
            <a:off x="3385875" y="2216925"/>
            <a:ext cx="2372400" cy="709800"/>
          </a:xfrm>
          <a:prstGeom prst="rect">
            <a:avLst/>
          </a:prstGeom>
          <a:noFill/>
          <a:ln>
            <a:noFill/>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i="0" u="none" strike="noStrike" cap="none">
                <a:solidFill>
                  <a:srgbClr val="0E78C0"/>
                </a:solidFill>
                <a:latin typeface="Exo 2"/>
                <a:ea typeface="Exo 2"/>
                <a:cs typeface="Exo 2"/>
                <a:sym typeface="Exo 2"/>
              </a:rPr>
              <a:t>Nội dung</a:t>
            </a:r>
            <a:endParaRPr sz="1400" b="0" i="0" u="none" strike="noStrike" cap="none">
              <a:solidFill>
                <a:srgbClr val="000000"/>
              </a:solidFill>
              <a:latin typeface="Arial"/>
              <a:ea typeface="Arial"/>
              <a:cs typeface="Arial"/>
              <a:sym typeface="Arial"/>
            </a:endParaRPr>
          </a:p>
        </p:txBody>
      </p:sp>
      <p:sp>
        <p:nvSpPr>
          <p:cNvPr id="69" name="Google Shape;69;p3"/>
          <p:cNvSpPr txBox="1"/>
          <p:nvPr/>
        </p:nvSpPr>
        <p:spPr>
          <a:xfrm>
            <a:off x="142650" y="1001550"/>
            <a:ext cx="3306600" cy="784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i="0" u="none" strike="noStrike" cap="none">
                <a:solidFill>
                  <a:srgbClr val="0E78C0"/>
                </a:solidFill>
                <a:latin typeface="Exo 2"/>
                <a:ea typeface="Exo 2"/>
                <a:cs typeface="Exo 2"/>
                <a:sym typeface="Exo 2"/>
              </a:rPr>
              <a:t>Bài toán</a:t>
            </a:r>
            <a:endParaRPr sz="2400" b="0" i="0" u="none" strike="noStrike" cap="none">
              <a:solidFill>
                <a:srgbClr val="000000"/>
              </a:solidFill>
              <a:latin typeface="Arial"/>
              <a:ea typeface="Arial"/>
              <a:cs typeface="Arial"/>
              <a:sym typeface="Arial"/>
            </a:endParaRPr>
          </a:p>
        </p:txBody>
      </p:sp>
      <p:sp>
        <p:nvSpPr>
          <p:cNvPr id="70" name="Google Shape;70;p3"/>
          <p:cNvSpPr txBox="1"/>
          <p:nvPr/>
        </p:nvSpPr>
        <p:spPr>
          <a:xfrm>
            <a:off x="142650" y="2111175"/>
            <a:ext cx="3079500" cy="433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i="0" u="none" strike="noStrike" cap="none">
                <a:solidFill>
                  <a:srgbClr val="0E78C0"/>
                </a:solidFill>
                <a:latin typeface="Exo 2"/>
                <a:ea typeface="Exo 2"/>
                <a:cs typeface="Exo 2"/>
                <a:sym typeface="Exo 2"/>
              </a:rPr>
              <a:t>Lý do</a:t>
            </a:r>
            <a:endParaRPr sz="2400" b="0" i="0" u="none" strike="noStrike" cap="none">
              <a:solidFill>
                <a:srgbClr val="000000"/>
              </a:solidFill>
              <a:latin typeface="Arial"/>
              <a:ea typeface="Arial"/>
              <a:cs typeface="Arial"/>
              <a:sym typeface="Arial"/>
            </a:endParaRPr>
          </a:p>
        </p:txBody>
      </p:sp>
      <p:sp>
        <p:nvSpPr>
          <p:cNvPr id="71" name="Google Shape;71;p3"/>
          <p:cNvSpPr txBox="1"/>
          <p:nvPr/>
        </p:nvSpPr>
        <p:spPr>
          <a:xfrm>
            <a:off x="2206405" y="1353175"/>
            <a:ext cx="1107600" cy="433200"/>
          </a:xfrm>
          <a:prstGeom prst="rect">
            <a:avLst/>
          </a:prstGeom>
          <a:noFill/>
          <a:ln>
            <a:noFill/>
          </a:ln>
        </p:spPr>
        <p:txBody>
          <a:bodyPr spcFirstLastPara="1" wrap="square" lIns="68550" tIns="68550" rIns="68550" bIns="68550"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01</a:t>
            </a:r>
            <a:endParaRPr sz="1400" b="0" i="0" u="none" strike="noStrike" cap="none">
              <a:solidFill>
                <a:srgbClr val="000000"/>
              </a:solidFill>
              <a:latin typeface="Arial"/>
              <a:ea typeface="Arial"/>
              <a:cs typeface="Arial"/>
              <a:sym typeface="Arial"/>
            </a:endParaRPr>
          </a:p>
        </p:txBody>
      </p:sp>
      <p:sp>
        <p:nvSpPr>
          <p:cNvPr id="72" name="Google Shape;72;p3"/>
          <p:cNvSpPr txBox="1"/>
          <p:nvPr/>
        </p:nvSpPr>
        <p:spPr>
          <a:xfrm>
            <a:off x="2206407" y="2111184"/>
            <a:ext cx="1107600" cy="433200"/>
          </a:xfrm>
          <a:prstGeom prst="rect">
            <a:avLst/>
          </a:prstGeom>
          <a:noFill/>
          <a:ln>
            <a:noFill/>
          </a:ln>
        </p:spPr>
        <p:txBody>
          <a:bodyPr spcFirstLastPara="1" wrap="square" lIns="68550" tIns="68550" rIns="68550" bIns="68550"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02</a:t>
            </a:r>
            <a:endParaRPr sz="1400" b="0" i="0" u="none" strike="noStrike" cap="none">
              <a:solidFill>
                <a:srgbClr val="000000"/>
              </a:solidFill>
              <a:latin typeface="Arial"/>
              <a:ea typeface="Arial"/>
              <a:cs typeface="Arial"/>
              <a:sym typeface="Arial"/>
            </a:endParaRPr>
          </a:p>
        </p:txBody>
      </p:sp>
      <p:cxnSp>
        <p:nvCxnSpPr>
          <p:cNvPr id="73" name="Google Shape;73;p3"/>
          <p:cNvCxnSpPr/>
          <p:nvPr/>
        </p:nvCxnSpPr>
        <p:spPr>
          <a:xfrm>
            <a:off x="4004475" y="11017"/>
            <a:ext cx="0" cy="2242500"/>
          </a:xfrm>
          <a:prstGeom prst="straightConnector1">
            <a:avLst/>
          </a:prstGeom>
          <a:noFill/>
          <a:ln w="28575" cap="flat" cmpd="sng">
            <a:solidFill>
              <a:srgbClr val="0E78C0"/>
            </a:solidFill>
            <a:prstDash val="solid"/>
            <a:round/>
            <a:headEnd type="none" w="sm" len="sm"/>
            <a:tailEnd type="none" w="sm" len="sm"/>
          </a:ln>
        </p:spPr>
      </p:cxnSp>
      <p:cxnSp>
        <p:nvCxnSpPr>
          <p:cNvPr id="74" name="Google Shape;74;p3"/>
          <p:cNvCxnSpPr/>
          <p:nvPr/>
        </p:nvCxnSpPr>
        <p:spPr>
          <a:xfrm>
            <a:off x="5127151" y="3049783"/>
            <a:ext cx="0" cy="1961100"/>
          </a:xfrm>
          <a:prstGeom prst="straightConnector1">
            <a:avLst/>
          </a:prstGeom>
          <a:noFill/>
          <a:ln w="28575" cap="flat" cmpd="sng">
            <a:solidFill>
              <a:srgbClr val="0E78C0"/>
            </a:solidFill>
            <a:prstDash val="solid"/>
            <a:round/>
            <a:headEnd type="none" w="sm" len="sm"/>
            <a:tailEnd type="none" w="sm" len="sm"/>
          </a:ln>
        </p:spPr>
      </p:cxnSp>
      <p:sp>
        <p:nvSpPr>
          <p:cNvPr id="75" name="Google Shape;75;p3"/>
          <p:cNvSpPr txBox="1"/>
          <p:nvPr/>
        </p:nvSpPr>
        <p:spPr>
          <a:xfrm>
            <a:off x="5830158" y="1927691"/>
            <a:ext cx="1072200" cy="4332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a:t>
            </a:r>
            <a:r>
              <a:rPr lang="en" sz="3000" b="1">
                <a:solidFill>
                  <a:srgbClr val="0E78C0"/>
                </a:solidFill>
                <a:latin typeface="Exo 2"/>
                <a:ea typeface="Exo 2"/>
                <a:cs typeface="Exo 2"/>
                <a:sym typeface="Exo 2"/>
              </a:rPr>
              <a:t>4</a:t>
            </a:r>
            <a:endParaRPr sz="1400" b="0" i="0" u="none" strike="noStrike" cap="none">
              <a:solidFill>
                <a:srgbClr val="000000"/>
              </a:solidFill>
              <a:latin typeface="Arial"/>
              <a:ea typeface="Arial"/>
              <a:cs typeface="Arial"/>
              <a:sym typeface="Arial"/>
            </a:endParaRPr>
          </a:p>
        </p:txBody>
      </p:sp>
      <p:sp>
        <p:nvSpPr>
          <p:cNvPr id="76" name="Google Shape;76;p3"/>
          <p:cNvSpPr txBox="1"/>
          <p:nvPr/>
        </p:nvSpPr>
        <p:spPr>
          <a:xfrm>
            <a:off x="5830158" y="2834815"/>
            <a:ext cx="1072200" cy="4332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a:t>
            </a:r>
            <a:r>
              <a:rPr lang="en" sz="3000" b="1">
                <a:solidFill>
                  <a:srgbClr val="0E78C0"/>
                </a:solidFill>
                <a:latin typeface="Exo 2"/>
                <a:ea typeface="Exo 2"/>
                <a:cs typeface="Exo 2"/>
                <a:sym typeface="Exo 2"/>
              </a:rPr>
              <a:t>5</a:t>
            </a:r>
            <a:endParaRPr sz="1400" b="0" i="0" u="none" strike="noStrike" cap="none">
              <a:solidFill>
                <a:srgbClr val="000000"/>
              </a:solidFill>
              <a:latin typeface="Arial"/>
              <a:ea typeface="Arial"/>
              <a:cs typeface="Arial"/>
              <a:sym typeface="Arial"/>
            </a:endParaRPr>
          </a:p>
        </p:txBody>
      </p:sp>
      <p:sp>
        <p:nvSpPr>
          <p:cNvPr id="77" name="Google Shape;77;p3"/>
          <p:cNvSpPr txBox="1"/>
          <p:nvPr/>
        </p:nvSpPr>
        <p:spPr>
          <a:xfrm>
            <a:off x="6562651" y="1927700"/>
            <a:ext cx="2372400" cy="433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a:solidFill>
                  <a:srgbClr val="0E78C0"/>
                </a:solidFill>
                <a:latin typeface="Exo 2"/>
                <a:ea typeface="Exo 2"/>
                <a:cs typeface="Exo 2"/>
                <a:sym typeface="Exo 2"/>
              </a:rPr>
              <a:t>Thực nghiệm</a:t>
            </a:r>
            <a:endParaRPr sz="2400" b="0" i="0" u="none" strike="noStrike" cap="none">
              <a:solidFill>
                <a:srgbClr val="000000"/>
              </a:solidFill>
              <a:latin typeface="Arial"/>
              <a:ea typeface="Arial"/>
              <a:cs typeface="Arial"/>
              <a:sym typeface="Arial"/>
            </a:endParaRPr>
          </a:p>
        </p:txBody>
      </p:sp>
      <p:sp>
        <p:nvSpPr>
          <p:cNvPr id="78" name="Google Shape;78;p3"/>
          <p:cNvSpPr txBox="1"/>
          <p:nvPr/>
        </p:nvSpPr>
        <p:spPr>
          <a:xfrm>
            <a:off x="6562651" y="2834825"/>
            <a:ext cx="2477100" cy="433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a:solidFill>
                  <a:srgbClr val="0E78C0"/>
                </a:solidFill>
                <a:latin typeface="Exo 2"/>
                <a:ea typeface="Exo 2"/>
                <a:cs typeface="Exo 2"/>
                <a:sym typeface="Exo 2"/>
              </a:rPr>
              <a:t>Demo</a:t>
            </a:r>
            <a:endParaRPr sz="2400" b="0" i="0" u="none" strike="noStrike" cap="none">
              <a:solidFill>
                <a:srgbClr val="000000"/>
              </a:solidFill>
              <a:latin typeface="Arial"/>
              <a:ea typeface="Arial"/>
              <a:cs typeface="Arial"/>
              <a:sym typeface="Arial"/>
            </a:endParaRPr>
          </a:p>
        </p:txBody>
      </p:sp>
      <p:pic>
        <p:nvPicPr>
          <p:cNvPr id="79" name="Google Shape;79;p3" descr="Icon&#10;&#10;Description automatically generated"/>
          <p:cNvPicPr preferRelativeResize="0"/>
          <p:nvPr/>
        </p:nvPicPr>
        <p:blipFill rotWithShape="1">
          <a:blip r:embed="rId4">
            <a:alphaModFix/>
          </a:blip>
          <a:srcRect/>
          <a:stretch/>
        </p:blipFill>
        <p:spPr>
          <a:xfrm>
            <a:off x="56251" y="219256"/>
            <a:ext cx="957010" cy="514736"/>
          </a:xfrm>
          <a:prstGeom prst="rect">
            <a:avLst/>
          </a:prstGeom>
          <a:noFill/>
          <a:ln>
            <a:noFill/>
          </a:ln>
        </p:spPr>
      </p:pic>
      <p:pic>
        <p:nvPicPr>
          <p:cNvPr id="80" name="Google Shape;80;p3" descr="C:\Users\tiendv\Desktop\Logo_UIT_Web.png"/>
          <p:cNvPicPr preferRelativeResize="0"/>
          <p:nvPr/>
        </p:nvPicPr>
        <p:blipFill rotWithShape="1">
          <a:blip r:embed="rId5">
            <a:alphaModFix/>
          </a:blip>
          <a:srcRect/>
          <a:stretch/>
        </p:blipFill>
        <p:spPr>
          <a:xfrm>
            <a:off x="8354080" y="93628"/>
            <a:ext cx="640941" cy="766003"/>
          </a:xfrm>
          <a:prstGeom prst="rect">
            <a:avLst/>
          </a:prstGeom>
          <a:noFill/>
          <a:ln>
            <a:noFill/>
          </a:ln>
        </p:spPr>
      </p:pic>
      <p:sp>
        <p:nvSpPr>
          <p:cNvPr id="81" name="Google Shape;81;p3"/>
          <p:cNvSpPr txBox="1"/>
          <p:nvPr/>
        </p:nvSpPr>
        <p:spPr>
          <a:xfrm>
            <a:off x="142650" y="2869175"/>
            <a:ext cx="3079500" cy="433200"/>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2400" b="1">
                <a:solidFill>
                  <a:srgbClr val="0E78C0"/>
                </a:solidFill>
                <a:latin typeface="Exo 2"/>
                <a:ea typeface="Exo 2"/>
                <a:cs typeface="Exo 2"/>
                <a:sym typeface="Exo 2"/>
              </a:rPr>
              <a:t>Phương pháp</a:t>
            </a:r>
            <a:endParaRPr sz="2400" b="0" i="0" u="none" strike="noStrike" cap="none">
              <a:solidFill>
                <a:srgbClr val="000000"/>
              </a:solidFill>
              <a:latin typeface="Arial"/>
              <a:ea typeface="Arial"/>
              <a:cs typeface="Arial"/>
              <a:sym typeface="Arial"/>
            </a:endParaRPr>
          </a:p>
        </p:txBody>
      </p:sp>
      <p:sp>
        <p:nvSpPr>
          <p:cNvPr id="82" name="Google Shape;82;p3"/>
          <p:cNvSpPr txBox="1"/>
          <p:nvPr/>
        </p:nvSpPr>
        <p:spPr>
          <a:xfrm>
            <a:off x="2206407" y="2869184"/>
            <a:ext cx="1107600" cy="433200"/>
          </a:xfrm>
          <a:prstGeom prst="rect">
            <a:avLst/>
          </a:prstGeom>
          <a:noFill/>
          <a:ln>
            <a:noFill/>
          </a:ln>
        </p:spPr>
        <p:txBody>
          <a:bodyPr spcFirstLastPara="1" wrap="square" lIns="68550" tIns="68550" rIns="68550" bIns="68550"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 sz="3000" b="1" i="0" u="none" strike="noStrike" cap="none">
                <a:solidFill>
                  <a:srgbClr val="0E78C0"/>
                </a:solidFill>
                <a:latin typeface="Exo 2"/>
                <a:ea typeface="Exo 2"/>
                <a:cs typeface="Exo 2"/>
                <a:sym typeface="Exo 2"/>
              </a:rPr>
              <a:t>0</a:t>
            </a:r>
            <a:r>
              <a:rPr lang="en" sz="3000" b="1">
                <a:solidFill>
                  <a:srgbClr val="0E78C0"/>
                </a:solidFill>
                <a:latin typeface="Exo 2"/>
                <a:ea typeface="Exo 2"/>
                <a:cs typeface="Exo 2"/>
                <a:sym typeface="Exo 2"/>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25b4954b75_0_142"/>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Lý do chọn bài toán </a:t>
            </a:r>
            <a:endParaRPr sz="2700">
              <a:solidFill>
                <a:srgbClr val="0E78C0"/>
              </a:solidFill>
              <a:latin typeface="Exo 2"/>
              <a:ea typeface="Exo 2"/>
              <a:cs typeface="Exo 2"/>
              <a:sym typeface="Exo 2"/>
            </a:endParaRPr>
          </a:p>
        </p:txBody>
      </p:sp>
      <p:sp>
        <p:nvSpPr>
          <p:cNvPr id="290" name="Google Shape;290;g225b4954b75_0_142"/>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02</a:t>
            </a:r>
            <a:endParaRPr sz="1400" b="0" i="0" u="none" strike="noStrike" cap="none">
              <a:solidFill>
                <a:srgbClr val="000000"/>
              </a:solidFill>
              <a:latin typeface="Arial"/>
              <a:ea typeface="Arial"/>
              <a:cs typeface="Arial"/>
              <a:sym typeface="Arial"/>
            </a:endParaRPr>
          </a:p>
        </p:txBody>
      </p:sp>
      <p:cxnSp>
        <p:nvCxnSpPr>
          <p:cNvPr id="291" name="Google Shape;291;g225b4954b75_0_142"/>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292" name="Google Shape;292;g225b4954b75_0_14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293" name="Google Shape;293;g225b4954b75_0_14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294" name="Google Shape;294;g225b4954b75_0_142"/>
          <p:cNvPicPr preferRelativeResize="0"/>
          <p:nvPr/>
        </p:nvPicPr>
        <p:blipFill rotWithShape="1">
          <a:blip r:embed="rId5">
            <a:alphaModFix/>
          </a:blip>
          <a:srcRect/>
          <a:stretch/>
        </p:blipFill>
        <p:spPr>
          <a:xfrm>
            <a:off x="5205861" y="1628200"/>
            <a:ext cx="3148218" cy="208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25b4954b75_0_26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21</a:t>
            </a:fld>
            <a:endParaRPr/>
          </a:p>
        </p:txBody>
      </p:sp>
      <p:sp>
        <p:nvSpPr>
          <p:cNvPr id="300" name="Google Shape;300;g225b4954b75_0_26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301" name="Google Shape;301;g225b4954b75_0_26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02" name="Google Shape;302;g225b4954b75_0_26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Lý do chọn bài toán</a:t>
            </a:r>
            <a:endParaRPr sz="2000" b="1" i="0" u="none" strike="noStrike" cap="none">
              <a:solidFill>
                <a:srgbClr val="0E78C0"/>
              </a:solidFill>
              <a:latin typeface="Exo 2"/>
              <a:ea typeface="Exo 2"/>
              <a:cs typeface="Exo 2"/>
              <a:sym typeface="Exo 2"/>
            </a:endParaRPr>
          </a:p>
        </p:txBody>
      </p:sp>
      <p:pic>
        <p:nvPicPr>
          <p:cNvPr id="303" name="Google Shape;303;g225b4954b75_0_26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04" name="Google Shape;304;g225b4954b75_0_26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05" name="Google Shape;305;g225b4954b75_0_267"/>
          <p:cNvSpPr txBox="1"/>
          <p:nvPr/>
        </p:nvSpPr>
        <p:spPr>
          <a:xfrm>
            <a:off x="593850" y="1005700"/>
            <a:ext cx="7956300" cy="337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Chọn bài toán SOT vì:</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1. Ứng dụng thực tế</a:t>
            </a:r>
            <a:endParaRPr sz="14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Có thể được áp dụng trong nhiều lĩnh vực: giám sát an ninh, xe tự hành, quản lý giao thông, nhận dạng đối tượng và nhiều ứng dụng khác.</a:t>
            </a:r>
            <a:endParaRPr sz="1400" b="0"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Có thể đóng góp vào việc cải thiện hiệu suất và độ chính xác của các hệ thống thị giác máy tính thực tế.</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2. Thách thức nghiên cứu</a:t>
            </a:r>
            <a:endParaRPr sz="14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Có nhiều yếu tố có thể ảnh hưởng đến quá trình tracking: thay đổi ánh sáng, độ phân giải, biến dạng hình dạng, che khuất và chuyển động nhanh</a:t>
            </a:r>
            <a:r>
              <a:rPr lang="en">
                <a:latin typeface="Source Sans Pro"/>
                <a:ea typeface="Source Sans Pro"/>
                <a:cs typeface="Source Sans Pro"/>
                <a:sym typeface="Source Sans Pro"/>
              </a:rPr>
              <a:t> → c</a:t>
            </a:r>
            <a:r>
              <a:rPr lang="en" sz="1400" b="0" i="0" u="none" strike="noStrike" cap="none">
                <a:solidFill>
                  <a:srgbClr val="000000"/>
                </a:solidFill>
                <a:latin typeface="Source Sans Pro"/>
                <a:ea typeface="Source Sans Pro"/>
                <a:cs typeface="Source Sans Pro"/>
                <a:sym typeface="Source Sans Pro"/>
              </a:rPr>
              <a:t>ó thể mang lại sự đóng góp cho cộng đồng nghiên cứu và khám phá ra những khía cạnh mới trong việc xử lý và hiểu hình ảnh</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3. Tiềm năng phát triển</a:t>
            </a:r>
            <a:endParaRPr sz="14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Có thể </a:t>
            </a:r>
            <a:r>
              <a:rPr lang="en">
                <a:latin typeface="Source Sans Pro"/>
                <a:ea typeface="Source Sans Pro"/>
                <a:cs typeface="Source Sans Pro"/>
                <a:sym typeface="Source Sans Pro"/>
              </a:rPr>
              <a:t>góp phần tăng hiệu suất của một số </a:t>
            </a:r>
            <a:r>
              <a:rPr lang="en" sz="1400" b="0" i="0" u="none" strike="noStrike" cap="none">
                <a:solidFill>
                  <a:srgbClr val="000000"/>
                </a:solidFill>
                <a:latin typeface="Source Sans Pro"/>
                <a:ea typeface="Source Sans Pro"/>
                <a:cs typeface="Source Sans Pro"/>
                <a:sym typeface="Source Sans Pro"/>
              </a:rPr>
              <a:t>hệ thống thị giác máy tính.</a:t>
            </a:r>
            <a:endParaRPr sz="1400" b="0"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Mở ra cơ hội đóng góp vào tiến bộ công nghệ và thúc đẩy sự phát triển của lĩnh vực này.</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25b4954b75_0_155"/>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Phương pháp</a:t>
            </a:r>
            <a:endParaRPr sz="2700">
              <a:solidFill>
                <a:srgbClr val="0E78C0"/>
              </a:solidFill>
              <a:latin typeface="Exo 2"/>
              <a:ea typeface="Exo 2"/>
              <a:cs typeface="Exo 2"/>
              <a:sym typeface="Exo 2"/>
            </a:endParaRPr>
          </a:p>
        </p:txBody>
      </p:sp>
      <p:sp>
        <p:nvSpPr>
          <p:cNvPr id="311" name="Google Shape;311;g225b4954b75_0_155"/>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03</a:t>
            </a:r>
            <a:endParaRPr sz="1400" b="0" i="0" u="none" strike="noStrike" cap="none">
              <a:solidFill>
                <a:srgbClr val="000000"/>
              </a:solidFill>
              <a:latin typeface="Arial"/>
              <a:ea typeface="Arial"/>
              <a:cs typeface="Arial"/>
              <a:sym typeface="Arial"/>
            </a:endParaRPr>
          </a:p>
        </p:txBody>
      </p:sp>
      <p:cxnSp>
        <p:nvCxnSpPr>
          <p:cNvPr id="312" name="Google Shape;312;g225b4954b75_0_155"/>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313" name="Google Shape;313;g225b4954b75_0_155"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14" name="Google Shape;314;g225b4954b75_0_155"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315" name="Google Shape;315;g225b4954b75_0_155"/>
          <p:cNvPicPr preferRelativeResize="0"/>
          <p:nvPr/>
        </p:nvPicPr>
        <p:blipFill rotWithShape="1">
          <a:blip r:embed="rId5">
            <a:alphaModFix/>
          </a:blip>
          <a:srcRect/>
          <a:stretch/>
        </p:blipFill>
        <p:spPr>
          <a:xfrm>
            <a:off x="5229624" y="1800525"/>
            <a:ext cx="2979300" cy="24291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4b8170d2fb_0_16"/>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23</a:t>
            </a:fld>
            <a:endParaRPr/>
          </a:p>
        </p:txBody>
      </p:sp>
      <p:sp>
        <p:nvSpPr>
          <p:cNvPr id="321" name="Google Shape;321;g24b8170d2fb_0_16"/>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322" name="Google Shape;322;g24b8170d2fb_0_16"/>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23" name="Google Shape;323;g24b8170d2fb_0_16"/>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Một số thuật toán dùng trong bài toán SOT</a:t>
            </a:r>
            <a:endParaRPr sz="2000" b="1" i="0" u="none" strike="noStrike" cap="none">
              <a:solidFill>
                <a:srgbClr val="0E78C0"/>
              </a:solidFill>
              <a:latin typeface="Exo 2"/>
              <a:ea typeface="Exo 2"/>
              <a:cs typeface="Exo 2"/>
              <a:sym typeface="Exo 2"/>
            </a:endParaRPr>
          </a:p>
        </p:txBody>
      </p:sp>
      <p:pic>
        <p:nvPicPr>
          <p:cNvPr id="324" name="Google Shape;324;g24b8170d2fb_0_16"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25" name="Google Shape;325;g24b8170d2fb_0_16"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graphicFrame>
        <p:nvGraphicFramePr>
          <p:cNvPr id="326" name="Google Shape;326;g24b8170d2fb_0_16"/>
          <p:cNvGraphicFramePr/>
          <p:nvPr/>
        </p:nvGraphicFramePr>
        <p:xfrm>
          <a:off x="952500" y="1779325"/>
          <a:ext cx="7239000" cy="1632084"/>
        </p:xfrm>
        <a:graphic>
          <a:graphicData uri="http://schemas.openxmlformats.org/drawingml/2006/table">
            <a:tbl>
              <a:tblPr>
                <a:noFill/>
                <a:tableStyleId>{1489E11F-264F-4309-957B-0726777CF810}</a:tableStyleId>
              </a:tblPr>
              <a:tblGrid>
                <a:gridCol w="2625325">
                  <a:extLst>
                    <a:ext uri="{9D8B030D-6E8A-4147-A177-3AD203B41FA5}">
                      <a16:colId xmlns:a16="http://schemas.microsoft.com/office/drawing/2014/main" val="20000"/>
                    </a:ext>
                  </a:extLst>
                </a:gridCol>
                <a:gridCol w="3096625">
                  <a:extLst>
                    <a:ext uri="{9D8B030D-6E8A-4147-A177-3AD203B41FA5}">
                      <a16:colId xmlns:a16="http://schemas.microsoft.com/office/drawing/2014/main" val="20001"/>
                    </a:ext>
                  </a:extLst>
                </a:gridCol>
                <a:gridCol w="151705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t>Tên thuật toán</a:t>
                      </a:r>
                      <a:endParaRPr b="1"/>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en" b="1"/>
                        <a:t>Người phát minh</a:t>
                      </a:r>
                      <a:endParaRPr b="1"/>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en" b="1"/>
                        <a:t>Năm phát minh</a:t>
                      </a:r>
                      <a:endParaRPr b="1"/>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u="sng">
                          <a:solidFill>
                            <a:schemeClr val="hlink"/>
                          </a:solidFill>
                          <a:hlinkClick r:id="rId5"/>
                        </a:rPr>
                        <a:t>Kalman filter</a:t>
                      </a:r>
                      <a:endParaRPr b="1"/>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Rudolf E. Kalman</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t>1960</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b="1" u="sng">
                          <a:solidFill>
                            <a:schemeClr val="hlink"/>
                          </a:solidFill>
                          <a:latin typeface="Source Sans Pro"/>
                          <a:ea typeface="Source Sans Pro"/>
                          <a:cs typeface="Source Sans Pro"/>
                          <a:sym typeface="Source Sans Pro"/>
                          <a:hlinkClick r:id="rId6"/>
                        </a:rPr>
                        <a:t>Particle filter</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6"/>
                    </a:solidFill>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Leonard E. Baum và Donald G. Clifford</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t>1960 - 1970</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b="1" u="sng">
                          <a:solidFill>
                            <a:schemeClr val="hlink"/>
                          </a:solidFill>
                          <a:latin typeface="Source Sans Pro"/>
                          <a:ea typeface="Source Sans Pro"/>
                          <a:cs typeface="Source Sans Pro"/>
                          <a:sym typeface="Source Sans Pro"/>
                          <a:hlinkClick r:id="rId7"/>
                        </a:rPr>
                        <a:t>Mean shift</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Dorin Comaniciu và Peter Meer</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t>1999</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4b77f728cd_0_1"/>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24</a:t>
            </a:fld>
            <a:endParaRPr/>
          </a:p>
        </p:txBody>
      </p:sp>
      <p:sp>
        <p:nvSpPr>
          <p:cNvPr id="332" name="Google Shape;332;g24b77f728cd_0_1"/>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333" name="Google Shape;333;g24b77f728cd_0_1"/>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34" name="Google Shape;334;g24b77f728cd_0_1"/>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Một số thuật toán dùng trong bài toán SOT</a:t>
            </a:r>
            <a:endParaRPr sz="2000" b="1" i="0" u="none" strike="noStrike" cap="none">
              <a:solidFill>
                <a:srgbClr val="0E78C0"/>
              </a:solidFill>
              <a:latin typeface="Exo 2"/>
              <a:ea typeface="Exo 2"/>
              <a:cs typeface="Exo 2"/>
              <a:sym typeface="Exo 2"/>
            </a:endParaRPr>
          </a:p>
        </p:txBody>
      </p:sp>
      <p:pic>
        <p:nvPicPr>
          <p:cNvPr id="335" name="Google Shape;335;g24b77f728cd_0_1"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36" name="Google Shape;336;g24b77f728cd_0_1"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graphicFrame>
        <p:nvGraphicFramePr>
          <p:cNvPr id="337" name="Google Shape;337;g24b77f728cd_0_1"/>
          <p:cNvGraphicFramePr/>
          <p:nvPr/>
        </p:nvGraphicFramePr>
        <p:xfrm>
          <a:off x="204788" y="1745225"/>
          <a:ext cx="8734425" cy="1800225"/>
        </p:xfrm>
        <a:graphic>
          <a:graphicData uri="http://schemas.openxmlformats.org/drawingml/2006/table">
            <a:tbl>
              <a:tblPr>
                <a:noFill/>
                <a:tableStyleId>{7F4B51BC-39F9-4364-B1A3-A58911C83068}</a:tableStyleId>
              </a:tblPr>
              <a:tblGrid>
                <a:gridCol w="3790950">
                  <a:extLst>
                    <a:ext uri="{9D8B030D-6E8A-4147-A177-3AD203B41FA5}">
                      <a16:colId xmlns:a16="http://schemas.microsoft.com/office/drawing/2014/main" val="20000"/>
                    </a:ext>
                  </a:extLst>
                </a:gridCol>
                <a:gridCol w="3990975">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tblGrid>
              <a:tr h="200025">
                <a:tc>
                  <a:txBody>
                    <a:bodyPr/>
                    <a:lstStyle/>
                    <a:p>
                      <a:pPr marL="0" lvl="0" indent="0" algn="ctr" rtl="0">
                        <a:lnSpc>
                          <a:spcPct val="115000"/>
                        </a:lnSpc>
                        <a:spcBef>
                          <a:spcPts val="0"/>
                        </a:spcBef>
                        <a:spcAft>
                          <a:spcPts val="0"/>
                        </a:spcAft>
                        <a:buNone/>
                      </a:pPr>
                      <a:r>
                        <a:rPr lang="en" sz="1000" b="1"/>
                        <a:t>Tên thuật toán</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B95F9"/>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0:0"/>
                      </a:ext>
                    </a:extLst>
                  </a:tcPr>
                </a:tc>
                <a:tc>
                  <a:txBody>
                    <a:bodyPr/>
                    <a:lstStyle/>
                    <a:p>
                      <a:pPr marL="0" lvl="0" indent="0" algn="ctr" rtl="0">
                        <a:lnSpc>
                          <a:spcPct val="115000"/>
                        </a:lnSpc>
                        <a:spcBef>
                          <a:spcPts val="0"/>
                        </a:spcBef>
                        <a:spcAft>
                          <a:spcPts val="0"/>
                        </a:spcAft>
                        <a:buNone/>
                      </a:pPr>
                      <a:r>
                        <a:rPr lang="en" sz="1000" b="1"/>
                        <a:t>Paper</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B95F9"/>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0:1"/>
                      </a:ext>
                    </a:extLst>
                  </a:tcPr>
                </a:tc>
                <a:tc>
                  <a:txBody>
                    <a:bodyPr/>
                    <a:lstStyle/>
                    <a:p>
                      <a:pPr marL="0" lvl="0" indent="0" algn="ctr" rtl="0">
                        <a:lnSpc>
                          <a:spcPct val="115000"/>
                        </a:lnSpc>
                        <a:spcBef>
                          <a:spcPts val="0"/>
                        </a:spcBef>
                        <a:spcAft>
                          <a:spcPts val="0"/>
                        </a:spcAft>
                        <a:buNone/>
                      </a:pPr>
                      <a:r>
                        <a:rPr lang="en" sz="1000" b="1"/>
                        <a:t>Năm</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B95F9"/>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0:2"/>
                      </a:ext>
                    </a:extLst>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 sz="1000" b="1"/>
                        <a:t>Boosting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1: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5"/>
                        </a:rPr>
                        <a:t>Real-time tracking via on-line boosting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1:1"/>
                      </a:ext>
                    </a:extLst>
                  </a:tcPr>
                </a:tc>
                <a:tc>
                  <a:txBody>
                    <a:bodyPr/>
                    <a:lstStyle/>
                    <a:p>
                      <a:pPr marL="0" lvl="0" indent="0" algn="ctr" rtl="0">
                        <a:lnSpc>
                          <a:spcPct val="115000"/>
                        </a:lnSpc>
                        <a:spcBef>
                          <a:spcPts val="0"/>
                        </a:spcBef>
                        <a:spcAft>
                          <a:spcPts val="0"/>
                        </a:spcAft>
                        <a:buNone/>
                      </a:pPr>
                      <a:r>
                        <a:rPr lang="en" sz="1000"/>
                        <a:t>2006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1:2"/>
                      </a:ext>
                    </a:extLst>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sz="1000" b="1"/>
                        <a:t>MIL </a:t>
                      </a:r>
                      <a:r>
                        <a:rPr lang="en" sz="1000"/>
                        <a:t>(Multiple Instance Learning)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2: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6"/>
                        </a:rPr>
                        <a:t>Visual tracking with online multiple instance learning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2:1"/>
                      </a:ext>
                    </a:extLst>
                  </a:tcPr>
                </a:tc>
                <a:tc>
                  <a:txBody>
                    <a:bodyPr/>
                    <a:lstStyle/>
                    <a:p>
                      <a:pPr marL="0" lvl="0" indent="0" algn="ctr" rtl="0">
                        <a:lnSpc>
                          <a:spcPct val="115000"/>
                        </a:lnSpc>
                        <a:spcBef>
                          <a:spcPts val="0"/>
                        </a:spcBef>
                        <a:spcAft>
                          <a:spcPts val="0"/>
                        </a:spcAft>
                        <a:buNone/>
                      </a:pPr>
                      <a:r>
                        <a:rPr lang="en" sz="1000"/>
                        <a:t>2009</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2:2"/>
                      </a:ext>
                    </a:extLst>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sz="1000" b="1"/>
                        <a:t>MedianFlow</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3: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7"/>
                        </a:rPr>
                        <a:t>Forward backward error: Automatic detection of tracking failures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3:1"/>
                      </a:ext>
                    </a:extLst>
                  </a:tcPr>
                </a:tc>
                <a:tc>
                  <a:txBody>
                    <a:bodyPr/>
                    <a:lstStyle/>
                    <a:p>
                      <a:pPr marL="0" lvl="0" indent="0" algn="ctr" rtl="0">
                        <a:lnSpc>
                          <a:spcPct val="115000"/>
                        </a:lnSpc>
                        <a:spcBef>
                          <a:spcPts val="0"/>
                        </a:spcBef>
                        <a:spcAft>
                          <a:spcPts val="0"/>
                        </a:spcAft>
                        <a:buNone/>
                      </a:pPr>
                      <a:r>
                        <a:rPr lang="en" sz="1000"/>
                        <a:t>2010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3:2"/>
                      </a:ext>
                    </a:extLst>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 sz="1000" b="1"/>
                        <a:t>MOSSE </a:t>
                      </a:r>
                      <a:r>
                        <a:rPr lang="en" sz="1000"/>
                        <a:t>(Minimum Output Sum of Squared Error)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4: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8"/>
                        </a:rPr>
                        <a:t>Visual object tracking using adaptive correlation filters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4:1"/>
                      </a:ext>
                    </a:extLst>
                  </a:tcPr>
                </a:tc>
                <a:tc>
                  <a:txBody>
                    <a:bodyPr/>
                    <a:lstStyle/>
                    <a:p>
                      <a:pPr marL="0" lvl="0" indent="0" algn="ctr" rtl="0">
                        <a:lnSpc>
                          <a:spcPct val="115000"/>
                        </a:lnSpc>
                        <a:spcBef>
                          <a:spcPts val="0"/>
                        </a:spcBef>
                        <a:spcAft>
                          <a:spcPts val="0"/>
                        </a:spcAft>
                        <a:buNone/>
                      </a:pPr>
                      <a:r>
                        <a:rPr lang="en" sz="1000"/>
                        <a:t>2010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4:2"/>
                      </a:ext>
                    </a:extLst>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 sz="1000" b="1"/>
                        <a:t>TLD </a:t>
                      </a:r>
                      <a:r>
                        <a:rPr lang="en" sz="1000"/>
                        <a:t>(Tracking Learning Detection)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5: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9"/>
                        </a:rPr>
                        <a:t>Tracking - learning - detection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5:1"/>
                      </a:ext>
                    </a:extLst>
                  </a:tcPr>
                </a:tc>
                <a:tc>
                  <a:txBody>
                    <a:bodyPr/>
                    <a:lstStyle/>
                    <a:p>
                      <a:pPr marL="0" lvl="0" indent="0" algn="ctr" rtl="0">
                        <a:lnSpc>
                          <a:spcPct val="115000"/>
                        </a:lnSpc>
                        <a:spcBef>
                          <a:spcPts val="0"/>
                        </a:spcBef>
                        <a:spcAft>
                          <a:spcPts val="0"/>
                        </a:spcAft>
                        <a:buNone/>
                      </a:pPr>
                      <a:r>
                        <a:rPr lang="en" sz="1000"/>
                        <a:t>2011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5:2"/>
                      </a:ext>
                    </a:extLst>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 sz="1000" b="1"/>
                        <a:t>KCF </a:t>
                      </a:r>
                      <a:r>
                        <a:rPr lang="en" sz="1000"/>
                        <a:t>(Kernelized Correlation Filter)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6: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10"/>
                        </a:rPr>
                        <a:t>High-speed tracking with kernelized correlation filters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6:1"/>
                      </a:ext>
                    </a:extLst>
                  </a:tcPr>
                </a:tc>
                <a:tc>
                  <a:txBody>
                    <a:bodyPr/>
                    <a:lstStyle/>
                    <a:p>
                      <a:pPr marL="0" lvl="0" indent="0" algn="ctr" rtl="0">
                        <a:lnSpc>
                          <a:spcPct val="115000"/>
                        </a:lnSpc>
                        <a:spcBef>
                          <a:spcPts val="0"/>
                        </a:spcBef>
                        <a:spcAft>
                          <a:spcPts val="0"/>
                        </a:spcAft>
                        <a:buNone/>
                      </a:pPr>
                      <a:r>
                        <a:rPr lang="en" sz="1000"/>
                        <a:t>2014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6:2"/>
                      </a:ext>
                    </a:extLst>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 sz="1000" b="1"/>
                        <a:t>GOTURN </a:t>
                      </a:r>
                      <a:r>
                        <a:rPr lang="en" sz="1000"/>
                        <a:t>(Generic Object Tracking Using Regression Networks)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7: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11"/>
                        </a:rPr>
                        <a:t>Learning to track at 100 fps with deep regression networks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7:1"/>
                      </a:ext>
                    </a:extLst>
                  </a:tcPr>
                </a:tc>
                <a:tc>
                  <a:txBody>
                    <a:bodyPr/>
                    <a:lstStyle/>
                    <a:p>
                      <a:pPr marL="0" lvl="0" indent="0" algn="ctr" rtl="0">
                        <a:lnSpc>
                          <a:spcPct val="115000"/>
                        </a:lnSpc>
                        <a:spcBef>
                          <a:spcPts val="0"/>
                        </a:spcBef>
                        <a:spcAft>
                          <a:spcPts val="0"/>
                        </a:spcAft>
                        <a:buNone/>
                      </a:pPr>
                      <a:r>
                        <a:rPr lang="en" sz="1000"/>
                        <a:t>2016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7:2"/>
                      </a:ext>
                    </a:extLst>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n" sz="1000" b="1"/>
                        <a:t>CSRT </a:t>
                      </a:r>
                      <a:r>
                        <a:rPr lang="en" sz="1000"/>
                        <a:t>(Channel and Spatial Reliability Tracker)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8:0"/>
                      </a:ext>
                    </a:extLst>
                  </a:tcPr>
                </a:tc>
                <a:tc>
                  <a:txBody>
                    <a:bodyPr/>
                    <a:lstStyle/>
                    <a:p>
                      <a:pPr marL="0" lvl="0" indent="0" algn="l" rtl="0">
                        <a:lnSpc>
                          <a:spcPct val="115000"/>
                        </a:lnSpc>
                        <a:spcBef>
                          <a:spcPts val="0"/>
                        </a:spcBef>
                        <a:spcAft>
                          <a:spcPts val="0"/>
                        </a:spcAft>
                        <a:buNone/>
                      </a:pPr>
                      <a:r>
                        <a:rPr lang="en" sz="1000" u="sng">
                          <a:solidFill>
                            <a:schemeClr val="hlink"/>
                          </a:solidFill>
                          <a:hlinkClick r:id="rId12"/>
                        </a:rPr>
                        <a:t>Discriminative Correlation Filter with Channel and Spatial Reliability</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8:1"/>
                      </a:ext>
                    </a:extLst>
                  </a:tcPr>
                </a:tc>
                <a:tc>
                  <a:txBody>
                    <a:bodyPr/>
                    <a:lstStyle/>
                    <a:p>
                      <a:pPr marL="0" lvl="0" indent="0" algn="ctr" rtl="0">
                        <a:lnSpc>
                          <a:spcPct val="115000"/>
                        </a:lnSpc>
                        <a:spcBef>
                          <a:spcPts val="0"/>
                        </a:spcBef>
                        <a:spcAft>
                          <a:spcPts val="0"/>
                        </a:spcAft>
                        <a:buNone/>
                      </a:pPr>
                      <a:r>
                        <a:rPr lang="en" sz="1000"/>
                        <a:t>2017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37:8:2"/>
                      </a:ext>
                    </a:extLst>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25b4954b75_0_20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25</a:t>
            </a:fld>
            <a:endParaRPr/>
          </a:p>
        </p:txBody>
      </p:sp>
      <p:cxnSp>
        <p:nvCxnSpPr>
          <p:cNvPr id="343" name="Google Shape;343;g225b4954b75_0_20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44" name="Google Shape;344;g225b4954b75_0_20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45" name="Google Shape;345;g225b4954b75_0_20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46" name="Google Shape;346;g225b4954b75_0_20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47" name="Google Shape;347;g225b4954b75_0_200"/>
          <p:cNvSpPr txBox="1"/>
          <p:nvPr/>
        </p:nvSpPr>
        <p:spPr>
          <a:xfrm>
            <a:off x="783450" y="2287038"/>
            <a:ext cx="75771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2500" b="1">
                <a:latin typeface="Source Sans Pro"/>
                <a:ea typeface="Source Sans Pro"/>
                <a:cs typeface="Source Sans Pro"/>
                <a:sym typeface="Source Sans Pro"/>
              </a:rPr>
              <a:t>VÀ THUẬT TOÁN MÌNH DÙNG TRONG ĐỀ TÀI NÀY LÀ</a:t>
            </a:r>
            <a:endParaRPr sz="23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4b8170d2fb_0_5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26</a:t>
            </a:fld>
            <a:endParaRPr/>
          </a:p>
        </p:txBody>
      </p:sp>
      <p:cxnSp>
        <p:nvCxnSpPr>
          <p:cNvPr id="353" name="Google Shape;353;g24b8170d2fb_0_5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54" name="Google Shape;354;g24b8170d2fb_0_5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55" name="Google Shape;355;g24b8170d2fb_0_5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56" name="Google Shape;356;g24b8170d2fb_0_5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57" name="Google Shape;357;g24b8170d2fb_0_57"/>
          <p:cNvSpPr txBox="1"/>
          <p:nvPr/>
        </p:nvSpPr>
        <p:spPr>
          <a:xfrm>
            <a:off x="793350" y="1709850"/>
            <a:ext cx="7557300" cy="17238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0000" b="1">
                <a:solidFill>
                  <a:schemeClr val="accent2"/>
                </a:solidFill>
                <a:latin typeface="Source Sans Pro"/>
                <a:ea typeface="Source Sans Pro"/>
                <a:cs typeface="Source Sans Pro"/>
                <a:sym typeface="Source Sans Pro"/>
              </a:rPr>
              <a:t>KCF</a:t>
            </a:r>
            <a:r>
              <a:rPr lang="en" sz="10000" b="1">
                <a:solidFill>
                  <a:schemeClr val="dk2"/>
                </a:solidFill>
                <a:latin typeface="Source Sans Pro"/>
                <a:ea typeface="Source Sans Pro"/>
                <a:cs typeface="Source Sans Pro"/>
                <a:sym typeface="Source Sans Pro"/>
              </a:rPr>
              <a:t> </a:t>
            </a:r>
            <a:r>
              <a:rPr lang="en" sz="10000" b="1">
                <a:solidFill>
                  <a:schemeClr val="lt1"/>
                </a:solidFill>
                <a:latin typeface="Source Sans Pro"/>
                <a:ea typeface="Source Sans Pro"/>
                <a:cs typeface="Source Sans Pro"/>
                <a:sym typeface="Source Sans Pro"/>
              </a:rPr>
              <a:t>vs CSRT</a:t>
            </a:r>
            <a:endParaRPr sz="1000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4b77f728cd_0_13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27</a:t>
            </a:fld>
            <a:endParaRPr/>
          </a:p>
        </p:txBody>
      </p:sp>
      <p:cxnSp>
        <p:nvCxnSpPr>
          <p:cNvPr id="363" name="Google Shape;363;g24b77f728cd_0_13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64" name="Google Shape;364;g24b77f728cd_0_13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65" name="Google Shape;365;g24b77f728cd_0_13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66" name="Google Shape;366;g24b77f728cd_0_13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67" name="Google Shape;367;g24b77f728cd_0_138"/>
          <p:cNvSpPr txBox="1"/>
          <p:nvPr/>
        </p:nvSpPr>
        <p:spPr>
          <a:xfrm>
            <a:off x="793350" y="1709850"/>
            <a:ext cx="7557300" cy="17238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0000" b="1">
                <a:solidFill>
                  <a:schemeClr val="lt1"/>
                </a:solidFill>
                <a:latin typeface="Source Sans Pro"/>
                <a:ea typeface="Source Sans Pro"/>
                <a:cs typeface="Source Sans Pro"/>
                <a:sym typeface="Source Sans Pro"/>
              </a:rPr>
              <a:t>KCF</a:t>
            </a:r>
            <a:r>
              <a:rPr lang="en" sz="10000" b="1">
                <a:solidFill>
                  <a:schemeClr val="dk2"/>
                </a:solidFill>
                <a:latin typeface="Source Sans Pro"/>
                <a:ea typeface="Source Sans Pro"/>
                <a:cs typeface="Source Sans Pro"/>
                <a:sym typeface="Source Sans Pro"/>
              </a:rPr>
              <a:t> vs </a:t>
            </a:r>
            <a:r>
              <a:rPr lang="en" sz="10000" b="1">
                <a:solidFill>
                  <a:schemeClr val="lt1"/>
                </a:solidFill>
                <a:latin typeface="Source Sans Pro"/>
                <a:ea typeface="Source Sans Pro"/>
                <a:cs typeface="Source Sans Pro"/>
                <a:sym typeface="Source Sans Pro"/>
              </a:rPr>
              <a:t>CSRT</a:t>
            </a:r>
            <a:endParaRPr sz="1000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4b77f728cd_0_14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28</a:t>
            </a:fld>
            <a:endParaRPr/>
          </a:p>
        </p:txBody>
      </p:sp>
      <p:cxnSp>
        <p:nvCxnSpPr>
          <p:cNvPr id="373" name="Google Shape;373;g24b77f728cd_0_14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74" name="Google Shape;374;g24b77f728cd_0_14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75" name="Google Shape;375;g24b77f728cd_0_14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76" name="Google Shape;376;g24b77f728cd_0_14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77" name="Google Shape;377;g24b77f728cd_0_147"/>
          <p:cNvSpPr txBox="1"/>
          <p:nvPr/>
        </p:nvSpPr>
        <p:spPr>
          <a:xfrm>
            <a:off x="793350" y="1709850"/>
            <a:ext cx="7557300" cy="17238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0000" b="1">
                <a:solidFill>
                  <a:schemeClr val="lt1"/>
                </a:solidFill>
                <a:latin typeface="Source Sans Pro"/>
                <a:ea typeface="Source Sans Pro"/>
                <a:cs typeface="Source Sans Pro"/>
                <a:sym typeface="Source Sans Pro"/>
              </a:rPr>
              <a:t>KCF vs</a:t>
            </a:r>
            <a:r>
              <a:rPr lang="en" sz="10000" b="1">
                <a:solidFill>
                  <a:schemeClr val="dk2"/>
                </a:solidFill>
                <a:latin typeface="Source Sans Pro"/>
                <a:ea typeface="Source Sans Pro"/>
                <a:cs typeface="Source Sans Pro"/>
                <a:sym typeface="Source Sans Pro"/>
              </a:rPr>
              <a:t> </a:t>
            </a:r>
            <a:r>
              <a:rPr lang="en" sz="10000" b="1">
                <a:solidFill>
                  <a:srgbClr val="E91D63"/>
                </a:solidFill>
                <a:latin typeface="Source Sans Pro"/>
                <a:ea typeface="Source Sans Pro"/>
                <a:cs typeface="Source Sans Pro"/>
                <a:sym typeface="Source Sans Pro"/>
              </a:rPr>
              <a:t>CSRT</a:t>
            </a:r>
            <a:endParaRPr sz="10000" b="0" i="0" u="none" strike="noStrike" cap="none">
              <a:solidFill>
                <a:srgbClr val="E91D63"/>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24b77f728cd_0_156"/>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29</a:t>
            </a:fld>
            <a:endParaRPr/>
          </a:p>
        </p:txBody>
      </p:sp>
      <p:cxnSp>
        <p:nvCxnSpPr>
          <p:cNvPr id="383" name="Google Shape;383;g24b77f728cd_0_156"/>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84" name="Google Shape;384;g24b77f728cd_0_156"/>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85" name="Google Shape;385;g24b77f728cd_0_156"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86" name="Google Shape;386;g24b77f728cd_0_156"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87" name="Google Shape;387;g24b77f728cd_0_156"/>
          <p:cNvSpPr txBox="1"/>
          <p:nvPr/>
        </p:nvSpPr>
        <p:spPr>
          <a:xfrm>
            <a:off x="793350" y="1709850"/>
            <a:ext cx="7557300" cy="17238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0000" b="1">
                <a:solidFill>
                  <a:schemeClr val="accent2"/>
                </a:solidFill>
                <a:latin typeface="Source Sans Pro"/>
                <a:ea typeface="Source Sans Pro"/>
                <a:cs typeface="Source Sans Pro"/>
                <a:sym typeface="Source Sans Pro"/>
              </a:rPr>
              <a:t>KCF</a:t>
            </a:r>
            <a:r>
              <a:rPr lang="en" sz="10000" b="1">
                <a:solidFill>
                  <a:schemeClr val="dk2"/>
                </a:solidFill>
                <a:latin typeface="Source Sans Pro"/>
                <a:ea typeface="Source Sans Pro"/>
                <a:cs typeface="Source Sans Pro"/>
                <a:sym typeface="Source Sans Pro"/>
              </a:rPr>
              <a:t> vs </a:t>
            </a:r>
            <a:r>
              <a:rPr lang="en" sz="10000" b="1">
                <a:solidFill>
                  <a:srgbClr val="E91D63"/>
                </a:solidFill>
                <a:latin typeface="Source Sans Pro"/>
                <a:ea typeface="Source Sans Pro"/>
                <a:cs typeface="Source Sans Pro"/>
                <a:sym typeface="Source Sans Pro"/>
              </a:rPr>
              <a:t>CSRT</a:t>
            </a:r>
            <a:endParaRPr sz="10000" b="0" i="0" u="none" strike="noStrike" cap="none">
              <a:solidFill>
                <a:srgbClr val="E91D63"/>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25b4954b75_0_8"/>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Giới thiệu về bài toán</a:t>
            </a:r>
            <a:endParaRPr sz="2700">
              <a:solidFill>
                <a:srgbClr val="0E78C0"/>
              </a:solidFill>
              <a:latin typeface="Exo 2"/>
              <a:ea typeface="Exo 2"/>
              <a:cs typeface="Exo 2"/>
              <a:sym typeface="Exo 2"/>
            </a:endParaRPr>
          </a:p>
        </p:txBody>
      </p:sp>
      <p:sp>
        <p:nvSpPr>
          <p:cNvPr id="88" name="Google Shape;88;g225b4954b75_0_8"/>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01</a:t>
            </a:r>
            <a:endParaRPr sz="1400" b="0" i="0" u="none" strike="noStrike" cap="none">
              <a:solidFill>
                <a:srgbClr val="000000"/>
              </a:solidFill>
              <a:latin typeface="Arial"/>
              <a:ea typeface="Arial"/>
              <a:cs typeface="Arial"/>
              <a:sym typeface="Arial"/>
            </a:endParaRPr>
          </a:p>
        </p:txBody>
      </p:sp>
      <p:cxnSp>
        <p:nvCxnSpPr>
          <p:cNvPr id="89" name="Google Shape;89;g225b4954b75_0_8"/>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90" name="Google Shape;90;g225b4954b75_0_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91" name="Google Shape;91;g225b4954b75_0_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92" name="Google Shape;92;g225b4954b75_0_8"/>
          <p:cNvPicPr preferRelativeResize="0"/>
          <p:nvPr/>
        </p:nvPicPr>
        <p:blipFill rotWithShape="1">
          <a:blip r:embed="rId5">
            <a:alphaModFix/>
          </a:blip>
          <a:srcRect/>
          <a:stretch/>
        </p:blipFill>
        <p:spPr>
          <a:xfrm>
            <a:off x="5357873" y="1762177"/>
            <a:ext cx="2928325" cy="2213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4b7bf508f3_0_13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30</a:t>
            </a:fld>
            <a:endParaRPr/>
          </a:p>
        </p:txBody>
      </p:sp>
      <p:sp>
        <p:nvSpPr>
          <p:cNvPr id="393" name="Google Shape;393;g24b7bf508f3_0_13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394" name="Google Shape;394;g24b7bf508f3_0_13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395" name="Google Shape;395;g24b7bf508f3_0_13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396" name="Google Shape;396;g24b7bf508f3_0_13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397" name="Google Shape;397;g24b7bf508f3_0_13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398" name="Google Shape;398;g24b7bf508f3_0_137"/>
          <p:cNvSpPr txBox="1"/>
          <p:nvPr/>
        </p:nvSpPr>
        <p:spPr>
          <a:xfrm>
            <a:off x="783450" y="1050038"/>
            <a:ext cx="7577100" cy="1426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1" i="0" u="none" strike="noStrike" cap="none">
                <a:solidFill>
                  <a:srgbClr val="000000"/>
                </a:solidFill>
                <a:latin typeface="Source Sans Pro"/>
                <a:ea typeface="Source Sans Pro"/>
                <a:cs typeface="Source Sans Pro"/>
                <a:sym typeface="Source Sans Pro"/>
              </a:rPr>
              <a:t>KCF (Kernelized Correlation Filters)</a:t>
            </a:r>
            <a:endParaRPr sz="1600" b="1"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b="1">
                <a:latin typeface="Source Sans Pro"/>
                <a:ea typeface="Source Sans Pro"/>
                <a:cs typeface="Source Sans Pro"/>
                <a:sym typeface="Source Sans Pro"/>
              </a:rPr>
              <a:t>Chi tiết: </a:t>
            </a:r>
            <a:r>
              <a:rPr lang="en" u="sng">
                <a:solidFill>
                  <a:schemeClr val="hlink"/>
                </a:solidFill>
                <a:latin typeface="Source Sans Pro"/>
                <a:ea typeface="Source Sans Pro"/>
                <a:cs typeface="Source Sans Pro"/>
                <a:sym typeface="Source Sans Pro"/>
                <a:hlinkClick r:id="rId5"/>
              </a:rPr>
              <a:t>High-speed tracking with kernelized correlation filters</a:t>
            </a:r>
            <a:endParaRPr>
              <a:latin typeface="Source Sans Pro"/>
              <a:ea typeface="Source Sans Pro"/>
              <a:cs typeface="Source Sans Pro"/>
              <a:sym typeface="Source Sans Pro"/>
            </a:endParaRPr>
          </a:p>
          <a:p>
            <a:pPr marL="457200" marR="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Năm công bố:</a:t>
            </a:r>
            <a:r>
              <a:rPr lang="en">
                <a:latin typeface="Source Sans Pro"/>
                <a:ea typeface="Source Sans Pro"/>
                <a:cs typeface="Source Sans Pro"/>
                <a:sym typeface="Source Sans Pro"/>
              </a:rPr>
              <a:t> 2014.</a:t>
            </a:r>
            <a:endParaRPr>
              <a:latin typeface="Source Sans Pro"/>
              <a:ea typeface="Source Sans Pro"/>
              <a:cs typeface="Source Sans Pro"/>
              <a:sym typeface="Source Sans Pro"/>
            </a:endParaRPr>
          </a:p>
          <a:p>
            <a:pPr marL="457200" marR="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Tác giả</a:t>
            </a:r>
            <a:r>
              <a:rPr lang="en">
                <a:latin typeface="Source Sans Pro"/>
                <a:ea typeface="Source Sans Pro"/>
                <a:cs typeface="Source Sans Pro"/>
                <a:sym typeface="Source Sans Pro"/>
              </a:rPr>
              <a:t>: João F. Henriques, Rui Caseiro, Pedro Martins, Jorge Batista</a:t>
            </a:r>
            <a:endParaRPr>
              <a:latin typeface="Source Sans Pro"/>
              <a:ea typeface="Source Sans Pro"/>
              <a:cs typeface="Source Sans Pro"/>
              <a:sym typeface="Source Sans Pro"/>
            </a:endParaRPr>
          </a:p>
          <a:p>
            <a:pPr marL="457200" marR="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Số lượt Citations trên Google Scholar</a:t>
            </a:r>
            <a:r>
              <a:rPr lang="en">
                <a:latin typeface="Source Sans Pro"/>
                <a:ea typeface="Source Sans Pro"/>
                <a:cs typeface="Source Sans Pro"/>
                <a:sym typeface="Source Sans Pro"/>
              </a:rPr>
              <a:t> (tính đến </a:t>
            </a:r>
            <a:r>
              <a:rPr lang="en" b="1">
                <a:latin typeface="Source Sans Pro"/>
                <a:ea typeface="Source Sans Pro"/>
                <a:cs typeface="Source Sans Pro"/>
                <a:sym typeface="Source Sans Pro"/>
              </a:rPr>
              <a:t>28/05/2023</a:t>
            </a:r>
            <a:r>
              <a:rPr lang="en">
                <a:latin typeface="Source Sans Pro"/>
                <a:ea typeface="Source Sans Pro"/>
                <a:cs typeface="Source Sans Pro"/>
                <a:sym typeface="Source Sans Pro"/>
              </a:rPr>
              <a:t>): 5973</a:t>
            </a:r>
            <a:endParaRPr>
              <a:latin typeface="Source Sans Pro"/>
              <a:ea typeface="Source Sans Pro"/>
              <a:cs typeface="Source Sans Pro"/>
              <a:sym typeface="Source Sans Pro"/>
            </a:endParaRPr>
          </a:p>
        </p:txBody>
      </p:sp>
      <p:cxnSp>
        <p:nvCxnSpPr>
          <p:cNvPr id="399" name="Google Shape;399;g24b7bf508f3_0_137"/>
          <p:cNvCxnSpPr/>
          <p:nvPr/>
        </p:nvCxnSpPr>
        <p:spPr>
          <a:xfrm rot="10800000" flipH="1">
            <a:off x="2878850" y="2567994"/>
            <a:ext cx="2679000" cy="7500"/>
          </a:xfrm>
          <a:prstGeom prst="straightConnector1">
            <a:avLst/>
          </a:prstGeom>
          <a:noFill/>
          <a:ln w="28575" cap="flat" cmpd="sng">
            <a:solidFill>
              <a:srgbClr val="0091EA"/>
            </a:solidFill>
            <a:prstDash val="solid"/>
            <a:round/>
            <a:headEnd type="none" w="sm" len="sm"/>
            <a:tailEnd type="none" w="sm" len="sm"/>
          </a:ln>
        </p:spPr>
      </p:cxnSp>
      <p:sp>
        <p:nvSpPr>
          <p:cNvPr id="400" name="Google Shape;400;g24b7bf508f3_0_137"/>
          <p:cNvSpPr txBox="1"/>
          <p:nvPr/>
        </p:nvSpPr>
        <p:spPr>
          <a:xfrm>
            <a:off x="862550" y="2792900"/>
            <a:ext cx="7497900" cy="142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latin typeface="Source Sans Pro"/>
                <a:ea typeface="Source Sans Pro"/>
                <a:cs typeface="Source Sans Pro"/>
                <a:sym typeface="Source Sans Pro"/>
              </a:rPr>
              <a:t>CSRT </a:t>
            </a:r>
            <a:r>
              <a:rPr lang="en" sz="1600">
                <a:latin typeface="Source Sans Pro"/>
                <a:ea typeface="Source Sans Pro"/>
                <a:cs typeface="Source Sans Pro"/>
                <a:sym typeface="Source Sans Pro"/>
              </a:rPr>
              <a:t>(Channel and Spatial Reliability Tracker)</a:t>
            </a:r>
            <a:endParaRPr sz="1600">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Chi tiết</a:t>
            </a:r>
            <a:r>
              <a:rPr lang="en">
                <a:latin typeface="Source Sans Pro"/>
                <a:ea typeface="Source Sans Pro"/>
                <a:cs typeface="Source Sans Pro"/>
                <a:sym typeface="Source Sans Pro"/>
              </a:rPr>
              <a:t>: </a:t>
            </a:r>
            <a:r>
              <a:rPr lang="en" u="sng">
                <a:solidFill>
                  <a:schemeClr val="accent1"/>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Discriminative Correlation Filter with Channel and Spatial Reliability</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Năm công bố</a:t>
            </a:r>
            <a:r>
              <a:rPr lang="en">
                <a:latin typeface="Source Sans Pro"/>
                <a:ea typeface="Source Sans Pro"/>
                <a:cs typeface="Source Sans Pro"/>
                <a:sym typeface="Source Sans Pro"/>
              </a:rPr>
              <a:t>: 2017</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Tác giả</a:t>
            </a:r>
            <a:r>
              <a:rPr lang="en">
                <a:latin typeface="Source Sans Pro"/>
                <a:ea typeface="Source Sans Pro"/>
                <a:cs typeface="Source Sans Pro"/>
                <a:sym typeface="Source Sans Pro"/>
              </a:rPr>
              <a:t>: </a:t>
            </a:r>
            <a:r>
              <a:rPr lang="en">
                <a:highlight>
                  <a:srgbClr val="FFFFFF"/>
                </a:highlight>
                <a:latin typeface="Source Sans Pro"/>
                <a:ea typeface="Source Sans Pro"/>
                <a:cs typeface="Source Sans Pro"/>
                <a:sym typeface="Source Sans Pro"/>
              </a:rPr>
              <a:t>Alan Lukezic, Tomas Vojir, Luka Cehovin Zajc, Jiri Matas, Matej Kristan</a:t>
            </a:r>
            <a:endParaRPr sz="1600">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b="1">
                <a:latin typeface="Source Sans Pro"/>
                <a:ea typeface="Source Sans Pro"/>
                <a:cs typeface="Source Sans Pro"/>
                <a:sym typeface="Source Sans Pro"/>
              </a:rPr>
              <a:t>Số lượt Citations trên Google Scholar</a:t>
            </a:r>
            <a:r>
              <a:rPr lang="en">
                <a:latin typeface="Source Sans Pro"/>
                <a:ea typeface="Source Sans Pro"/>
                <a:cs typeface="Source Sans Pro"/>
                <a:sym typeface="Source Sans Pro"/>
              </a:rPr>
              <a:t> (tính đến </a:t>
            </a:r>
            <a:r>
              <a:rPr lang="en" b="1">
                <a:latin typeface="Source Sans Pro"/>
                <a:ea typeface="Source Sans Pro"/>
                <a:cs typeface="Source Sans Pro"/>
                <a:sym typeface="Source Sans Pro"/>
              </a:rPr>
              <a:t>28/05/2023</a:t>
            </a:r>
            <a:r>
              <a:rPr lang="en">
                <a:latin typeface="Source Sans Pro"/>
                <a:ea typeface="Source Sans Pro"/>
                <a:cs typeface="Source Sans Pro"/>
                <a:sym typeface="Source Sans Pro"/>
              </a:rPr>
              <a:t>): 1306</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24b8170d2fb_0_4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31</a:t>
            </a:fld>
            <a:endParaRPr/>
          </a:p>
        </p:txBody>
      </p:sp>
      <p:sp>
        <p:nvSpPr>
          <p:cNvPr id="406" name="Google Shape;406;g24b8170d2fb_0_4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07" name="Google Shape;407;g24b8170d2fb_0_4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08" name="Google Shape;408;g24b8170d2fb_0_4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409" name="Google Shape;409;g24b8170d2fb_0_4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10" name="Google Shape;410;g24b8170d2fb_0_4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11" name="Google Shape;411;g24b8170d2fb_0_47"/>
          <p:cNvSpPr txBox="1"/>
          <p:nvPr/>
        </p:nvSpPr>
        <p:spPr>
          <a:xfrm>
            <a:off x="783450" y="1050038"/>
            <a:ext cx="7577100" cy="216671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dirty="0">
                <a:solidFill>
                  <a:srgbClr val="000000"/>
                </a:solidFill>
                <a:latin typeface="Source Sans Pro"/>
                <a:ea typeface="Source Sans Pro"/>
                <a:cs typeface="Source Sans Pro"/>
                <a:sym typeface="Source Sans Pro"/>
              </a:rPr>
              <a:t>Input</a:t>
            </a:r>
            <a:endParaRPr sz="1400" b="1" i="0" u="none" strike="noStrike" cap="none" dirty="0">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b="1" dirty="0">
                <a:latin typeface="Source Sans Pro"/>
                <a:ea typeface="Source Sans Pro"/>
                <a:cs typeface="Source Sans Pro"/>
                <a:sym typeface="Source Sans Pro"/>
              </a:rPr>
              <a:t>Khung hình hiện tại: </a:t>
            </a:r>
            <a:r>
              <a:rPr lang="en" dirty="0">
                <a:latin typeface="Source Sans Pro"/>
                <a:ea typeface="Source Sans Pro"/>
                <a:cs typeface="Source Sans Pro"/>
                <a:sym typeface="Source Sans Pro"/>
              </a:rPr>
              <a:t>Chứa </a:t>
            </a:r>
            <a:r>
              <a:rPr lang="en" sz="1400" b="0" i="0" u="none" strike="noStrike" cap="none" dirty="0">
                <a:solidFill>
                  <a:srgbClr val="000000"/>
                </a:solidFill>
                <a:latin typeface="Source Sans Pro"/>
                <a:ea typeface="Source Sans Pro"/>
                <a:cs typeface="Source Sans Pro"/>
                <a:sym typeface="Source Sans Pro"/>
              </a:rPr>
              <a:t>đối tượng c</a:t>
            </a:r>
            <a:r>
              <a:rPr lang="en" dirty="0">
                <a:latin typeface="Source Sans Pro"/>
                <a:ea typeface="Source Sans Pro"/>
                <a:cs typeface="Source Sans Pro"/>
                <a:sym typeface="Source Sans Pro"/>
              </a:rPr>
              <a:t>ần được theo dõi</a:t>
            </a:r>
            <a:r>
              <a:rPr lang="en" sz="1400" b="0" i="0" u="none" strike="noStrike" cap="none" dirty="0">
                <a:solidFill>
                  <a:srgbClr val="000000"/>
                </a:solidFill>
                <a:latin typeface="Source Sans Pro"/>
                <a:ea typeface="Source Sans Pro"/>
                <a:cs typeface="Source Sans Pro"/>
                <a:sym typeface="Source Sans Pro"/>
              </a:rPr>
              <a:t>.</a:t>
            </a:r>
            <a:endParaRPr sz="1400" b="0" i="0" u="none" strike="noStrike" cap="none" dirty="0">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dirty="0">
                <a:solidFill>
                  <a:srgbClr val="000000"/>
                </a:solidFill>
                <a:latin typeface="Source Sans Pro"/>
                <a:ea typeface="Source Sans Pro"/>
                <a:cs typeface="Source Sans Pro"/>
                <a:sym typeface="Source Sans Pro"/>
              </a:rPr>
              <a:t>ROI </a:t>
            </a:r>
            <a:r>
              <a:rPr lang="en" sz="1400" b="0" i="0" u="none" strike="noStrike" cap="none" dirty="0">
                <a:solidFill>
                  <a:srgbClr val="000000"/>
                </a:solidFill>
                <a:latin typeface="Source Sans Pro"/>
                <a:ea typeface="Source Sans Pro"/>
                <a:cs typeface="Source Sans Pro"/>
                <a:sym typeface="Source Sans Pro"/>
              </a:rPr>
              <a:t>(Region of interest): Đây là vùng chứa đối tượng cần theo dõi trong khung h</a:t>
            </a:r>
            <a:r>
              <a:rPr lang="en" dirty="0">
                <a:latin typeface="Source Sans Pro"/>
                <a:ea typeface="Source Sans Pro"/>
                <a:cs typeface="Source Sans Pro"/>
                <a:sym typeface="Source Sans Pro"/>
              </a:rPr>
              <a:t>ình đầu tiên</a:t>
            </a:r>
            <a:r>
              <a:rPr lang="en" sz="1400" b="0" i="0" u="none" strike="noStrike" cap="none" dirty="0">
                <a:solidFill>
                  <a:srgbClr val="000000"/>
                </a:solidFill>
                <a:latin typeface="Source Sans Pro"/>
                <a:ea typeface="Source Sans Pro"/>
                <a:cs typeface="Source Sans Pro"/>
                <a:sym typeface="Source Sans Pro"/>
              </a:rPr>
              <a:t>. Vùng này được xác định bằng 4 giá trị </a:t>
            </a:r>
            <a:r>
              <a:rPr lang="en" sz="1400" b="1" i="0" u="none" strike="noStrike" cap="none" dirty="0">
                <a:solidFill>
                  <a:srgbClr val="000000"/>
                </a:solidFill>
                <a:latin typeface="Source Sans Pro"/>
                <a:ea typeface="Source Sans Pro"/>
                <a:cs typeface="Source Sans Pro"/>
                <a:sym typeface="Source Sans Pro"/>
              </a:rPr>
              <a:t>x, y, w, h </a:t>
            </a:r>
            <a:r>
              <a:rPr lang="en" sz="1400" b="0" i="0" u="none" strike="noStrike" cap="none" dirty="0">
                <a:solidFill>
                  <a:srgbClr val="000000"/>
                </a:solidFill>
                <a:latin typeface="Source Sans Pro"/>
                <a:ea typeface="Source Sans Pro"/>
                <a:cs typeface="Source Sans Pro"/>
                <a:sym typeface="Source Sans Pro"/>
              </a:rPr>
              <a:t>với ý nghĩa như đã đề cập ở các phần trên.</a:t>
            </a:r>
            <a:endParaRPr sz="1400" b="0" i="0" u="none" strike="noStrike" cap="none" dirty="0">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1" i="0" u="none" strike="noStrike" cap="none" dirty="0">
                <a:solidFill>
                  <a:srgbClr val="000000"/>
                </a:solidFill>
                <a:latin typeface="Source Sans Pro"/>
                <a:ea typeface="Source Sans Pro"/>
                <a:cs typeface="Source Sans Pro"/>
                <a:sym typeface="Source Sans Pro"/>
              </a:rPr>
              <a:t>Output</a:t>
            </a:r>
            <a:endParaRPr sz="1400" b="1" i="0" u="none" strike="noStrike" cap="none" dirty="0">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dirty="0">
                <a:solidFill>
                  <a:srgbClr val="000000"/>
                </a:solidFill>
                <a:latin typeface="Source Sans Pro"/>
                <a:ea typeface="Source Sans Pro"/>
                <a:cs typeface="Source Sans Pro"/>
                <a:sym typeface="Source Sans Pro"/>
              </a:rPr>
              <a:t>Vị trí </a:t>
            </a:r>
            <a:r>
              <a:rPr lang="en" b="1" dirty="0">
                <a:latin typeface="Source Sans Pro"/>
                <a:ea typeface="Source Sans Pro"/>
                <a:cs typeface="Source Sans Pro"/>
                <a:sym typeface="Source Sans Pro"/>
              </a:rPr>
              <a:t>mới</a:t>
            </a:r>
            <a:r>
              <a:rPr lang="en" sz="1400" b="1" i="0" u="none" strike="noStrike" cap="none" dirty="0">
                <a:solidFill>
                  <a:srgbClr val="000000"/>
                </a:solidFill>
                <a:latin typeface="Source Sans Pro"/>
                <a:ea typeface="Source Sans Pro"/>
                <a:cs typeface="Source Sans Pro"/>
                <a:sym typeface="Source Sans Pro"/>
              </a:rPr>
              <a:t> </a:t>
            </a:r>
            <a:r>
              <a:rPr lang="en" sz="1400" b="0" i="0" u="none" strike="noStrike" cap="none" dirty="0">
                <a:solidFill>
                  <a:srgbClr val="000000"/>
                </a:solidFill>
                <a:latin typeface="Source Sans Pro"/>
                <a:ea typeface="Source Sans Pro"/>
                <a:cs typeface="Source Sans Pro"/>
                <a:sym typeface="Source Sans Pro"/>
              </a:rPr>
              <a:t>của đối tượng</a:t>
            </a:r>
            <a:r>
              <a:rPr lang="en" dirty="0">
                <a:latin typeface="Source Sans Pro"/>
                <a:ea typeface="Source Sans Pro"/>
                <a:cs typeface="Source Sans Pro"/>
                <a:sym typeface="Source Sans Pro"/>
              </a:rPr>
              <a:t> trong khung hình hiện tại,</a:t>
            </a:r>
            <a:r>
              <a:rPr lang="en" sz="1400" b="0" i="0" u="none" strike="noStrike" cap="none" dirty="0">
                <a:solidFill>
                  <a:srgbClr val="000000"/>
                </a:solidFill>
                <a:latin typeface="Source Sans Pro"/>
                <a:ea typeface="Source Sans Pro"/>
                <a:cs typeface="Source Sans Pro"/>
                <a:sym typeface="Source Sans Pro"/>
              </a:rPr>
              <a:t> </a:t>
            </a:r>
            <a:r>
              <a:rPr lang="en" dirty="0">
                <a:latin typeface="Source Sans Pro"/>
                <a:ea typeface="Source Sans Pro"/>
                <a:cs typeface="Source Sans Pro"/>
                <a:sym typeface="Source Sans Pro"/>
              </a:rPr>
              <a:t>đ</a:t>
            </a:r>
            <a:r>
              <a:rPr lang="en" sz="1400" b="0" i="0" u="none" strike="noStrike" cap="none" dirty="0">
                <a:solidFill>
                  <a:srgbClr val="000000"/>
                </a:solidFill>
                <a:latin typeface="Source Sans Pro"/>
                <a:ea typeface="Source Sans Pro"/>
                <a:cs typeface="Source Sans Pro"/>
                <a:sym typeface="Source Sans Pro"/>
              </a:rPr>
              <a:t>ược </a:t>
            </a:r>
            <a:r>
              <a:rPr lang="en" dirty="0">
                <a:latin typeface="Source Sans Pro"/>
                <a:ea typeface="Source Sans Pro"/>
                <a:cs typeface="Source Sans Pro"/>
                <a:sym typeface="Source Sans Pro"/>
              </a:rPr>
              <a:t>xác định</a:t>
            </a:r>
            <a:r>
              <a:rPr lang="en" sz="1400" b="0" i="0" u="none" strike="noStrike" cap="none" dirty="0">
                <a:solidFill>
                  <a:srgbClr val="000000"/>
                </a:solidFill>
                <a:latin typeface="Source Sans Pro"/>
                <a:ea typeface="Source Sans Pro"/>
                <a:cs typeface="Source Sans Pro"/>
                <a:sym typeface="Source Sans Pro"/>
              </a:rPr>
              <a:t> thông qua 4 giá trị </a:t>
            </a:r>
            <a:r>
              <a:rPr lang="en" sz="1400" b="1" i="0" u="none" strike="noStrike" cap="none" dirty="0">
                <a:solidFill>
                  <a:srgbClr val="000000"/>
                </a:solidFill>
                <a:latin typeface="Source Sans Pro"/>
                <a:ea typeface="Source Sans Pro"/>
                <a:cs typeface="Source Sans Pro"/>
                <a:sym typeface="Source Sans Pro"/>
              </a:rPr>
              <a:t>x, y, w, h</a:t>
            </a:r>
            <a:r>
              <a:rPr lang="en" sz="1400" b="0" i="0" u="none" strike="noStrike" cap="none" dirty="0">
                <a:solidFill>
                  <a:srgbClr val="000000"/>
                </a:solidFill>
                <a:latin typeface="Source Sans Pro"/>
                <a:ea typeface="Source Sans Pro"/>
                <a:cs typeface="Source Sans Pro"/>
                <a:sym typeface="Source Sans Pro"/>
              </a:rPr>
              <a:t>.</a:t>
            </a:r>
            <a:endParaRPr sz="1400" b="0" i="0" u="none" strike="noStrike" cap="none" dirty="0">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24b77f728cd_0_16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32</a:t>
            </a:fld>
            <a:endParaRPr/>
          </a:p>
        </p:txBody>
      </p:sp>
      <p:cxnSp>
        <p:nvCxnSpPr>
          <p:cNvPr id="417" name="Google Shape;417;g24b77f728cd_0_16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18" name="Google Shape;418;g24b77f728cd_0_16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419" name="Google Shape;419;g24b77f728cd_0_16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20" name="Google Shape;420;g24b77f728cd_0_16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graphicFrame>
        <p:nvGraphicFramePr>
          <p:cNvPr id="421" name="Google Shape;421;g24b77f728cd_0_169"/>
          <p:cNvGraphicFramePr/>
          <p:nvPr/>
        </p:nvGraphicFramePr>
        <p:xfrm>
          <a:off x="564500" y="1300125"/>
          <a:ext cx="8015000" cy="3082674"/>
        </p:xfrm>
        <a:graphic>
          <a:graphicData uri="http://schemas.openxmlformats.org/drawingml/2006/table">
            <a:tbl>
              <a:tblPr>
                <a:noFill/>
                <a:tableStyleId>{7F4B51BC-39F9-4364-B1A3-A58911C83068}</a:tableStyleId>
              </a:tblPr>
              <a:tblGrid>
                <a:gridCol w="2924400">
                  <a:extLst>
                    <a:ext uri="{9D8B030D-6E8A-4147-A177-3AD203B41FA5}">
                      <a16:colId xmlns:a16="http://schemas.microsoft.com/office/drawing/2014/main" val="20000"/>
                    </a:ext>
                  </a:extLst>
                </a:gridCol>
                <a:gridCol w="2491150">
                  <a:extLst>
                    <a:ext uri="{9D8B030D-6E8A-4147-A177-3AD203B41FA5}">
                      <a16:colId xmlns:a16="http://schemas.microsoft.com/office/drawing/2014/main" val="20001"/>
                    </a:ext>
                  </a:extLst>
                </a:gridCol>
                <a:gridCol w="2599450">
                  <a:extLst>
                    <a:ext uri="{9D8B030D-6E8A-4147-A177-3AD203B41FA5}">
                      <a16:colId xmlns:a16="http://schemas.microsoft.com/office/drawing/2014/main" val="20002"/>
                    </a:ext>
                  </a:extLst>
                </a:gridCol>
              </a:tblGrid>
              <a:tr h="200025">
                <a:tc>
                  <a:txBody>
                    <a:bodyPr/>
                    <a:lstStyle/>
                    <a:p>
                      <a:pPr marL="0" lvl="0" indent="0" algn="ctr" rtl="0">
                        <a:spcBef>
                          <a:spcPts val="0"/>
                        </a:spcBef>
                        <a:spcAft>
                          <a:spcPts val="0"/>
                        </a:spcAft>
                        <a:buNone/>
                      </a:pP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8989EB"/>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0:0"/>
                      </a:ext>
                    </a:extLst>
                  </a:tcPr>
                </a:tc>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KCF</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8989EB"/>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0:1"/>
                      </a:ext>
                    </a:extLst>
                  </a:tcPr>
                </a:tc>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CSRT</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8989EB"/>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0:2"/>
                      </a:ext>
                    </a:extLst>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Tốc độ</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1: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Nhanh</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1: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Chậm</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1:2"/>
                      </a:ext>
                    </a:extLst>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Độ chính xác</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2: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Ít chính xác</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2: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Chính xác hơn. Đặc biệt trong các tình huống như mất đối tượng tạm thời hoặc nhiễu</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2:2"/>
                      </a:ext>
                    </a:extLst>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Hiệu suất khi bị che khuất</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3: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Hiệu suất không cao</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3: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Hiệu suất cao hơn</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3:2"/>
                      </a:ext>
                    </a:extLst>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Độ phức tạp tính toán</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4: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Ít tính toán phức tạp</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4: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Tính toán phức tạp hơn</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E7F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4:2"/>
                      </a:ext>
                    </a:extLst>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Tính tổng quát</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5:0"/>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Thường hoạt động tốt trong các tình huống đối tượng có chuyển động nhanh và không có sự thay đổi lớn về hình dạng hoặc kích thước</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5:1"/>
                      </a:ext>
                    </a:extLst>
                  </a:tcPr>
                </a:tc>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Có khả năng xử lý các TH đối tượng có sự biến đổi nhanh về hình dạng hoặc kích thước</a:t>
                      </a:r>
                      <a:endParaRPr>
                        <a:latin typeface="Source Sans Pro"/>
                        <a:ea typeface="Source Sans Pro"/>
                        <a:cs typeface="Source Sans Pro"/>
                        <a:sym typeface="Source Sans Pro"/>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1:5:2"/>
                      </a:ext>
                    </a:extLst>
                  </a:tcP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24b9f6fcfe7_1_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33</a:t>
            </a:fld>
            <a:endParaRPr/>
          </a:p>
        </p:txBody>
      </p:sp>
      <p:cxnSp>
        <p:nvCxnSpPr>
          <p:cNvPr id="427" name="Google Shape;427;g24b9f6fcfe7_1_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28" name="Google Shape;428;g24b9f6fcfe7_1_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Phương pháp dùng trong đề tài này</a:t>
            </a:r>
            <a:endParaRPr sz="2000" b="1" i="0" u="none" strike="noStrike" cap="none">
              <a:solidFill>
                <a:srgbClr val="0E78C0"/>
              </a:solidFill>
              <a:latin typeface="Exo 2"/>
              <a:ea typeface="Exo 2"/>
              <a:cs typeface="Exo 2"/>
              <a:sym typeface="Exo 2"/>
            </a:endParaRPr>
          </a:p>
        </p:txBody>
      </p:sp>
      <p:pic>
        <p:nvPicPr>
          <p:cNvPr id="429" name="Google Shape;429;g24b9f6fcfe7_1_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30" name="Google Shape;430;g24b9f6fcfe7_1_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31" name="Google Shape;431;g24b9f6fcfe7_1_0"/>
          <p:cNvSpPr txBox="1"/>
          <p:nvPr/>
        </p:nvSpPr>
        <p:spPr>
          <a:xfrm>
            <a:off x="1183550" y="1132675"/>
            <a:ext cx="6371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Đề xuất theo ý kiến cá nhân của mình:</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 b="1">
                <a:latin typeface="Source Sans Pro"/>
                <a:ea typeface="Source Sans Pro"/>
                <a:cs typeface="Source Sans Pro"/>
                <a:sym typeface="Source Sans Pro"/>
              </a:rPr>
              <a:t>KCF</a:t>
            </a:r>
            <a:r>
              <a:rPr lang="en">
                <a:latin typeface="Source Sans Pro"/>
                <a:ea typeface="Source Sans Pro"/>
                <a:cs typeface="Source Sans Pro"/>
                <a:sym typeface="Source Sans Pro"/>
              </a:rPr>
              <a:t>: Khi cần </a:t>
            </a:r>
            <a:r>
              <a:rPr lang="en" b="1">
                <a:latin typeface="Source Sans Pro"/>
                <a:ea typeface="Source Sans Pro"/>
                <a:cs typeface="Source Sans Pro"/>
                <a:sym typeface="Source Sans Pro"/>
              </a:rPr>
              <a:t>FPS cao</a:t>
            </a:r>
            <a:r>
              <a:rPr lang="en">
                <a:latin typeface="Source Sans Pro"/>
                <a:ea typeface="Source Sans Pro"/>
                <a:cs typeface="Source Sans Pro"/>
                <a:sym typeface="Source Sans Pro"/>
              </a:rPr>
              <a:t>, nhưng có thể xử lý với </a:t>
            </a:r>
            <a:r>
              <a:rPr lang="en" b="1">
                <a:latin typeface="Source Sans Pro"/>
                <a:ea typeface="Source Sans Pro"/>
                <a:cs typeface="Source Sans Pro"/>
                <a:sym typeface="Source Sans Pro"/>
              </a:rPr>
              <a:t>độ chính xác thấp</a:t>
            </a:r>
            <a:r>
              <a:rPr lang="en">
                <a:latin typeface="Source Sans Pro"/>
                <a:ea typeface="Source Sans Pro"/>
                <a:cs typeface="Source Sans Pro"/>
                <a:sym typeface="Source Sans Pro"/>
              </a:rPr>
              <a:t> hơn một chút.</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 b="1">
                <a:latin typeface="Source Sans Pro"/>
                <a:ea typeface="Source Sans Pro"/>
                <a:cs typeface="Source Sans Pro"/>
                <a:sym typeface="Source Sans Pro"/>
              </a:rPr>
              <a:t>CSRT</a:t>
            </a:r>
            <a:r>
              <a:rPr lang="en">
                <a:latin typeface="Source Sans Pro"/>
                <a:ea typeface="Source Sans Pro"/>
                <a:cs typeface="Source Sans Pro"/>
                <a:sym typeface="Source Sans Pro"/>
              </a:rPr>
              <a:t>: Khi cần </a:t>
            </a:r>
            <a:r>
              <a:rPr lang="en" b="1">
                <a:latin typeface="Source Sans Pro"/>
                <a:ea typeface="Source Sans Pro"/>
                <a:cs typeface="Source Sans Pro"/>
                <a:sym typeface="Source Sans Pro"/>
              </a:rPr>
              <a:t>độ chính xác cao</a:t>
            </a:r>
            <a:r>
              <a:rPr lang="en">
                <a:latin typeface="Source Sans Pro"/>
                <a:ea typeface="Source Sans Pro"/>
                <a:cs typeface="Source Sans Pro"/>
                <a:sym typeface="Source Sans Pro"/>
              </a:rPr>
              <a:t> hơn và có thể chịu được </a:t>
            </a:r>
            <a:r>
              <a:rPr lang="en" b="1">
                <a:latin typeface="Source Sans Pro"/>
                <a:ea typeface="Source Sans Pro"/>
                <a:cs typeface="Source Sans Pro"/>
                <a:sym typeface="Source Sans Pro"/>
              </a:rPr>
              <a:t>FPS thấp</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225b4954b75_0_210"/>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Thực nghiệm</a:t>
            </a:r>
            <a:endParaRPr sz="2700">
              <a:solidFill>
                <a:srgbClr val="0E78C0"/>
              </a:solidFill>
              <a:latin typeface="Exo 2"/>
              <a:ea typeface="Exo 2"/>
              <a:cs typeface="Exo 2"/>
              <a:sym typeface="Exo 2"/>
            </a:endParaRPr>
          </a:p>
        </p:txBody>
      </p:sp>
      <p:sp>
        <p:nvSpPr>
          <p:cNvPr id="437" name="Google Shape;437;g225b4954b75_0_210"/>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04</a:t>
            </a:r>
            <a:endParaRPr sz="1400" b="0" i="0" u="none" strike="noStrike" cap="none">
              <a:solidFill>
                <a:srgbClr val="000000"/>
              </a:solidFill>
              <a:latin typeface="Arial"/>
              <a:ea typeface="Arial"/>
              <a:cs typeface="Arial"/>
              <a:sym typeface="Arial"/>
            </a:endParaRPr>
          </a:p>
        </p:txBody>
      </p:sp>
      <p:cxnSp>
        <p:nvCxnSpPr>
          <p:cNvPr id="438" name="Google Shape;438;g225b4954b75_0_210"/>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439" name="Google Shape;439;g225b4954b75_0_21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40" name="Google Shape;440;g225b4954b75_0_21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25b4954b75_0_21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35</a:t>
            </a:fld>
            <a:endParaRPr/>
          </a:p>
        </p:txBody>
      </p:sp>
      <p:sp>
        <p:nvSpPr>
          <p:cNvPr id="446" name="Google Shape;446;g225b4954b75_0_219"/>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47" name="Google Shape;447;g225b4954b75_0_21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48" name="Google Shape;448;g225b4954b75_0_21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Dataset</a:t>
            </a:r>
            <a:endParaRPr sz="2000" b="1" i="0" u="none" strike="noStrike" cap="none">
              <a:solidFill>
                <a:srgbClr val="0E78C0"/>
              </a:solidFill>
              <a:latin typeface="Exo 2"/>
              <a:ea typeface="Exo 2"/>
              <a:cs typeface="Exo 2"/>
              <a:sym typeface="Exo 2"/>
            </a:endParaRPr>
          </a:p>
        </p:txBody>
      </p:sp>
      <p:pic>
        <p:nvPicPr>
          <p:cNvPr id="449" name="Google Shape;449;g225b4954b75_0_21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50" name="Google Shape;450;g225b4954b75_0_21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51" name="Google Shape;451;g225b4954b75_0_219"/>
          <p:cNvSpPr txBox="1"/>
          <p:nvPr/>
        </p:nvSpPr>
        <p:spPr>
          <a:xfrm>
            <a:off x="783450" y="951988"/>
            <a:ext cx="7577100" cy="1639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Dataset sử dụng: </a:t>
            </a:r>
            <a:r>
              <a:rPr lang="en" sz="1400" b="1" i="0" u="sng" strike="noStrike" cap="none">
                <a:solidFill>
                  <a:schemeClr val="hlink"/>
                </a:solidFill>
                <a:latin typeface="Source Sans Pro"/>
                <a:ea typeface="Source Sans Pro"/>
                <a:cs typeface="Source Sans Pro"/>
                <a:sym typeface="Source Sans Pro"/>
                <a:hlinkClick r:id="rId5"/>
              </a:rPr>
              <a:t>Object Tracker Benchmark (OTB2015)</a:t>
            </a:r>
            <a:endParaRPr sz="1400" b="1"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Chứa </a:t>
            </a:r>
            <a:r>
              <a:rPr lang="en">
                <a:latin typeface="Source Sans Pro"/>
                <a:ea typeface="Source Sans Pro"/>
                <a:cs typeface="Source Sans Pro"/>
                <a:sym typeface="Source Sans Pro"/>
              </a:rPr>
              <a:t>98 </a:t>
            </a:r>
            <a:r>
              <a:rPr lang="en" sz="1400" b="0" i="0" u="none" strike="noStrike" cap="none">
                <a:solidFill>
                  <a:srgbClr val="000000"/>
                </a:solidFill>
                <a:latin typeface="Source Sans Pro"/>
                <a:ea typeface="Source Sans Pro"/>
                <a:cs typeface="Source Sans Pro"/>
                <a:sym typeface="Source Sans Pro"/>
              </a:rPr>
              <a:t>chuỗi các chuỗi khung hình </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1 chuỗi sẽ gồm 2 thông tin bắt buộc:</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img</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groundtruth_rect.txt.</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Folder img sẽ gồm các khung hình được cắt ra từ video</a:t>
            </a:r>
            <a:endParaRPr sz="1400" b="0" i="0" u="none" strike="noStrike" cap="none">
              <a:solidFill>
                <a:srgbClr val="000000"/>
              </a:solidFill>
              <a:latin typeface="Source Sans Pro"/>
              <a:ea typeface="Source Sans Pro"/>
              <a:cs typeface="Source Sans Pro"/>
              <a:sym typeface="Source Sans Pro"/>
            </a:endParaRPr>
          </a:p>
        </p:txBody>
      </p:sp>
      <p:pic>
        <p:nvPicPr>
          <p:cNvPr id="452" name="Google Shape;452;g225b4954b75_0_219"/>
          <p:cNvPicPr preferRelativeResize="0"/>
          <p:nvPr/>
        </p:nvPicPr>
        <p:blipFill rotWithShape="1">
          <a:blip r:embed="rId6">
            <a:alphaModFix/>
          </a:blip>
          <a:srcRect/>
          <a:stretch/>
        </p:blipFill>
        <p:spPr>
          <a:xfrm>
            <a:off x="5145488" y="1669700"/>
            <a:ext cx="1621416" cy="572700"/>
          </a:xfrm>
          <a:prstGeom prst="rect">
            <a:avLst/>
          </a:prstGeom>
          <a:noFill/>
          <a:ln>
            <a:noFill/>
          </a:ln>
        </p:spPr>
      </p:pic>
      <p:pic>
        <p:nvPicPr>
          <p:cNvPr id="453" name="Google Shape;453;g225b4954b75_0_219"/>
          <p:cNvPicPr preferRelativeResize="0"/>
          <p:nvPr/>
        </p:nvPicPr>
        <p:blipFill rotWithShape="1">
          <a:blip r:embed="rId7">
            <a:alphaModFix/>
          </a:blip>
          <a:srcRect/>
          <a:stretch/>
        </p:blipFill>
        <p:spPr>
          <a:xfrm>
            <a:off x="2889538" y="2591200"/>
            <a:ext cx="2657618" cy="2029525"/>
          </a:xfrm>
          <a:prstGeom prst="rect">
            <a:avLst/>
          </a:prstGeom>
          <a:noFill/>
          <a:ln>
            <a:noFill/>
          </a:ln>
        </p:spPr>
      </p:pic>
      <p:sp>
        <p:nvSpPr>
          <p:cNvPr id="454" name="Google Shape;454;g225b4954b75_0_219"/>
          <p:cNvSpPr txBox="1"/>
          <p:nvPr/>
        </p:nvSpPr>
        <p:spPr>
          <a:xfrm>
            <a:off x="2453000" y="4701250"/>
            <a:ext cx="3530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20 khung hình đầu tiên trong chuỗi BlurBody</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24b7bf508f3_0_2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36</a:t>
            </a:fld>
            <a:endParaRPr/>
          </a:p>
        </p:txBody>
      </p:sp>
      <p:sp>
        <p:nvSpPr>
          <p:cNvPr id="460" name="Google Shape;460;g24b7bf508f3_0_28"/>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61" name="Google Shape;461;g24b7bf508f3_0_2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62" name="Google Shape;462;g24b7bf508f3_0_2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Dataset</a:t>
            </a:r>
            <a:endParaRPr sz="2000" b="1" i="0" u="none" strike="noStrike" cap="none">
              <a:solidFill>
                <a:srgbClr val="0E78C0"/>
              </a:solidFill>
              <a:latin typeface="Exo 2"/>
              <a:ea typeface="Exo 2"/>
              <a:cs typeface="Exo 2"/>
              <a:sym typeface="Exo 2"/>
            </a:endParaRPr>
          </a:p>
        </p:txBody>
      </p:sp>
      <p:pic>
        <p:nvPicPr>
          <p:cNvPr id="463" name="Google Shape;463;g24b7bf508f3_0_2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64" name="Google Shape;464;g24b7bf508f3_0_2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65" name="Google Shape;465;g24b7bf508f3_0_28"/>
          <p:cNvSpPr txBox="1"/>
          <p:nvPr/>
        </p:nvSpPr>
        <p:spPr>
          <a:xfrm>
            <a:off x="783450" y="951988"/>
            <a:ext cx="7577100" cy="895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Nội dung file groundtruth_rect</a:t>
            </a:r>
            <a:r>
              <a:rPr lang="en">
                <a:latin typeface="Source Sans Pro"/>
                <a:ea typeface="Source Sans Pro"/>
                <a:cs typeface="Source Sans Pro"/>
                <a:sym typeface="Source Sans Pro"/>
              </a:rPr>
              <a:t>.</a:t>
            </a:r>
            <a:r>
              <a:rPr lang="en" sz="1400" b="0" i="0" u="none" strike="noStrike" cap="none">
                <a:solidFill>
                  <a:srgbClr val="000000"/>
                </a:solidFill>
                <a:latin typeface="Source Sans Pro"/>
                <a:ea typeface="Source Sans Pro"/>
                <a:cs typeface="Source Sans Pro"/>
                <a:sym typeface="Source Sans Pro"/>
              </a:rPr>
              <a:t>txt:</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Mỗi hàng sẽ đại diện cho BB của đối tượng được tracking tại frame đó (x, y, box-width, box-height).</a:t>
            </a:r>
            <a:endParaRPr sz="1400" b="0" i="0" u="none" strike="noStrike" cap="none">
              <a:solidFill>
                <a:srgbClr val="000000"/>
              </a:solidFill>
              <a:latin typeface="Source Sans Pro"/>
              <a:ea typeface="Source Sans Pro"/>
              <a:cs typeface="Source Sans Pro"/>
              <a:sym typeface="Source Sans Pro"/>
            </a:endParaRPr>
          </a:p>
        </p:txBody>
      </p:sp>
      <p:pic>
        <p:nvPicPr>
          <p:cNvPr id="466" name="Google Shape;466;g24b7bf508f3_0_28"/>
          <p:cNvPicPr preferRelativeResize="0"/>
          <p:nvPr/>
        </p:nvPicPr>
        <p:blipFill rotWithShape="1">
          <a:blip r:embed="rId5">
            <a:alphaModFix/>
          </a:blip>
          <a:srcRect/>
          <a:stretch/>
        </p:blipFill>
        <p:spPr>
          <a:xfrm>
            <a:off x="1330020" y="2037350"/>
            <a:ext cx="2386050" cy="2277350"/>
          </a:xfrm>
          <a:prstGeom prst="rect">
            <a:avLst/>
          </a:prstGeom>
          <a:noFill/>
          <a:ln>
            <a:noFill/>
          </a:ln>
        </p:spPr>
      </p:pic>
      <p:pic>
        <p:nvPicPr>
          <p:cNvPr id="467" name="Google Shape;467;g24b7bf508f3_0_28"/>
          <p:cNvPicPr preferRelativeResize="0"/>
          <p:nvPr/>
        </p:nvPicPr>
        <p:blipFill rotWithShape="1">
          <a:blip r:embed="rId6">
            <a:alphaModFix/>
          </a:blip>
          <a:srcRect/>
          <a:stretch/>
        </p:blipFill>
        <p:spPr>
          <a:xfrm>
            <a:off x="5560050" y="1980625"/>
            <a:ext cx="1352550" cy="2390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24b77f728cd_0_25"/>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37</a:t>
            </a:fld>
            <a:endParaRPr/>
          </a:p>
        </p:txBody>
      </p:sp>
      <p:sp>
        <p:nvSpPr>
          <p:cNvPr id="473" name="Google Shape;473;g24b77f728cd_0_25"/>
          <p:cNvSpPr txBox="1"/>
          <p:nvPr/>
        </p:nvSpPr>
        <p:spPr>
          <a:xfrm>
            <a:off x="274200" y="1186838"/>
            <a:ext cx="8595600" cy="1046700"/>
          </a:xfrm>
          <a:prstGeom prst="rect">
            <a:avLst/>
          </a:prstGeom>
          <a:noFill/>
          <a:ln>
            <a:noFill/>
          </a:ln>
        </p:spPr>
        <p:txBody>
          <a:bodyPr spcFirstLastPara="1" wrap="square" lIns="91425" tIns="91425" rIns="91425" bIns="91425" anchor="t" anchorCtr="0">
            <a:spAutoFit/>
          </a:bodyPr>
          <a:lstStyle/>
          <a:p>
            <a:pPr marL="914400" marR="0" lvl="0" indent="-317500" algn="l" rtl="0">
              <a:lnSpc>
                <a:spcPct val="100000"/>
              </a:lnSpc>
              <a:spcBef>
                <a:spcPts val="0"/>
              </a:spcBef>
              <a:spcAft>
                <a:spcPts val="0"/>
              </a:spcAft>
              <a:buClr>
                <a:srgbClr val="000000"/>
              </a:buClr>
              <a:buSzPts val="1400"/>
              <a:buFont typeface="Source Sans Pro"/>
              <a:buChar char="●"/>
            </a:pPr>
            <a:r>
              <a:rPr lang="en">
                <a:latin typeface="Source Sans Pro"/>
                <a:ea typeface="Source Sans Pro"/>
                <a:cs typeface="Source Sans Pro"/>
                <a:sym typeface="Source Sans Pro"/>
              </a:rPr>
              <a:t>Số lượng khung hình tối thiểu trong một chuỗi là 71 khung hình, tối đa là 3872 khung hình, trung bình số lượng khung hình là 590.</a:t>
            </a:r>
            <a:endParaRPr>
              <a:latin typeface="Source Sans Pro"/>
              <a:ea typeface="Source Sans Pro"/>
              <a:cs typeface="Source Sans Pro"/>
              <a:sym typeface="Source Sans Pro"/>
            </a:endParaRPr>
          </a:p>
          <a:p>
            <a:pPr marL="914400" marR="0" lvl="0" indent="-317500" algn="l" rtl="0">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Tổng số lượng khung hình là 59K</a:t>
            </a:r>
            <a:endParaRPr>
              <a:latin typeface="Source Sans Pro"/>
              <a:ea typeface="Source Sans Pro"/>
              <a:cs typeface="Source Sans Pro"/>
              <a:sym typeface="Source Sans Pro"/>
            </a:endParaRPr>
          </a:p>
          <a:p>
            <a:pPr marL="914400" marR="0" lvl="0" indent="-317500" algn="l" rtl="0">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Có độ phân giải khác nhau. Khung hình có độ phân giải thấp nhất là 128 x 96 và cao nhất là 800 x 336.</a:t>
            </a:r>
            <a:endParaRPr>
              <a:latin typeface="Source Sans Pro"/>
              <a:ea typeface="Source Sans Pro"/>
              <a:cs typeface="Source Sans Pro"/>
              <a:sym typeface="Source Sans Pro"/>
            </a:endParaRPr>
          </a:p>
        </p:txBody>
      </p:sp>
      <p:cxnSp>
        <p:nvCxnSpPr>
          <p:cNvPr id="474" name="Google Shape;474;g24b77f728cd_0_25"/>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75" name="Google Shape;475;g24b77f728cd_0_25"/>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Dataset</a:t>
            </a:r>
            <a:endParaRPr sz="2000" b="1" i="0" u="none" strike="noStrike" cap="none">
              <a:solidFill>
                <a:srgbClr val="0E78C0"/>
              </a:solidFill>
              <a:latin typeface="Exo 2"/>
              <a:ea typeface="Exo 2"/>
              <a:cs typeface="Exo 2"/>
              <a:sym typeface="Exo 2"/>
            </a:endParaRPr>
          </a:p>
        </p:txBody>
      </p:sp>
      <p:pic>
        <p:nvPicPr>
          <p:cNvPr id="476" name="Google Shape;476;g24b77f728cd_0_25"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77" name="Google Shape;477;g24b77f728cd_0_25"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4b7bf508f3_0_43"/>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38</a:t>
            </a:fld>
            <a:endParaRPr/>
          </a:p>
        </p:txBody>
      </p:sp>
      <p:sp>
        <p:nvSpPr>
          <p:cNvPr id="483" name="Google Shape;483;g24b7bf508f3_0_43"/>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84" name="Google Shape;484;g24b7bf508f3_0_43"/>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85" name="Google Shape;485;g24b7bf508f3_0_43"/>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Dataset</a:t>
            </a:r>
            <a:endParaRPr sz="2000" b="1" i="0" u="none" strike="noStrike" cap="none">
              <a:solidFill>
                <a:srgbClr val="0E78C0"/>
              </a:solidFill>
              <a:latin typeface="Exo 2"/>
              <a:ea typeface="Exo 2"/>
              <a:cs typeface="Exo 2"/>
              <a:sym typeface="Exo 2"/>
            </a:endParaRPr>
          </a:p>
        </p:txBody>
      </p:sp>
      <p:pic>
        <p:nvPicPr>
          <p:cNvPr id="486" name="Google Shape;486;g24b7bf508f3_0_43"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87" name="Google Shape;487;g24b7bf508f3_0_43"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488" name="Google Shape;488;g24b7bf508f3_0_43" title="visualize_Bird2.avi">
            <a:hlinkClick r:id="rId5"/>
          </p:cNvPr>
          <p:cNvPicPr preferRelativeResize="0"/>
          <p:nvPr/>
        </p:nvPicPr>
        <p:blipFill rotWithShape="1">
          <a:blip r:embed="rId6">
            <a:alphaModFix/>
          </a:blip>
          <a:srcRect/>
          <a:stretch/>
        </p:blipFill>
        <p:spPr>
          <a:xfrm>
            <a:off x="1850213" y="1181127"/>
            <a:ext cx="5443574" cy="30241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225b4954b75_0_22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39</a:t>
            </a:fld>
            <a:endParaRPr/>
          </a:p>
        </p:txBody>
      </p:sp>
      <p:sp>
        <p:nvSpPr>
          <p:cNvPr id="494" name="Google Shape;494;g225b4954b75_0_229"/>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495" name="Google Shape;495;g225b4954b75_0_22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496" name="Google Shape;496;g225b4954b75_0_22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Độ đo đánh giá</a:t>
            </a:r>
            <a:endParaRPr sz="2000" b="1" i="0" u="none" strike="noStrike" cap="none">
              <a:solidFill>
                <a:srgbClr val="0E78C0"/>
              </a:solidFill>
              <a:latin typeface="Exo 2"/>
              <a:ea typeface="Exo 2"/>
              <a:cs typeface="Exo 2"/>
              <a:sym typeface="Exo 2"/>
            </a:endParaRPr>
          </a:p>
        </p:txBody>
      </p:sp>
      <p:pic>
        <p:nvPicPr>
          <p:cNvPr id="497" name="Google Shape;497;g225b4954b75_0_22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498" name="Google Shape;498;g225b4954b75_0_22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499" name="Google Shape;499;g225b4954b75_0_229"/>
          <p:cNvSpPr txBox="1"/>
          <p:nvPr/>
        </p:nvSpPr>
        <p:spPr>
          <a:xfrm>
            <a:off x="783450" y="1076650"/>
            <a:ext cx="7577100" cy="11790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rgbClr val="000000"/>
              </a:buClr>
              <a:buSzPts val="1600"/>
              <a:buFont typeface="Source Sans Pro"/>
              <a:buAutoNum type="arabicPeriod"/>
            </a:pPr>
            <a:r>
              <a:rPr lang="en" sz="1600" b="1" i="0" u="none" strike="noStrike" cap="none">
                <a:solidFill>
                  <a:srgbClr val="000000"/>
                </a:solidFill>
                <a:latin typeface="Source Sans Pro"/>
                <a:ea typeface="Source Sans Pro"/>
                <a:cs typeface="Source Sans Pro"/>
                <a:sym typeface="Source Sans Pro"/>
              </a:rPr>
              <a:t>IoU (Intersection over Union)</a:t>
            </a:r>
            <a:endParaRPr sz="1600" b="1" i="0" u="none" strike="noStrike" cap="none">
              <a:solidFill>
                <a:srgbClr val="000000"/>
              </a:solidFill>
              <a:latin typeface="Source Sans Pro"/>
              <a:ea typeface="Source Sans Pro"/>
              <a:cs typeface="Source Sans Pro"/>
              <a:sym typeface="Source Sans Pro"/>
            </a:endParaRPr>
          </a:p>
          <a:p>
            <a:pPr marL="9144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Là thang đo được dùng để đánh giá sự trùng lắp giữa 2 vùng quan tâm. Trong  bài toán này, IoU được dùng để đánh giá mức độ trùng lắp giữa </a:t>
            </a:r>
            <a:r>
              <a:rPr lang="en" sz="1400" b="1" i="0" u="none" strike="noStrike" cap="none">
                <a:solidFill>
                  <a:srgbClr val="000000"/>
                </a:solidFill>
                <a:latin typeface="Source Sans Pro"/>
                <a:ea typeface="Source Sans Pro"/>
                <a:cs typeface="Source Sans Pro"/>
                <a:sym typeface="Source Sans Pro"/>
              </a:rPr>
              <a:t>BB Predict </a:t>
            </a:r>
            <a:r>
              <a:rPr lang="en" sz="1400" b="0" i="0" u="none" strike="noStrike" cap="none">
                <a:solidFill>
                  <a:srgbClr val="000000"/>
                </a:solidFill>
                <a:latin typeface="Source Sans Pro"/>
                <a:ea typeface="Source Sans Pro"/>
                <a:cs typeface="Source Sans Pro"/>
                <a:sym typeface="Source Sans Pro"/>
              </a:rPr>
              <a:t>và </a:t>
            </a:r>
            <a:r>
              <a:rPr lang="en" sz="1400" b="1" i="0" u="none" strike="noStrike" cap="none">
                <a:solidFill>
                  <a:srgbClr val="000000"/>
                </a:solidFill>
                <a:latin typeface="Source Sans Pro"/>
                <a:ea typeface="Source Sans Pro"/>
                <a:cs typeface="Source Sans Pro"/>
                <a:sym typeface="Source Sans Pro"/>
              </a:rPr>
              <a:t>BB GroundTruth </a:t>
            </a:r>
            <a:r>
              <a:rPr lang="en" sz="1400" b="0" i="0" u="none" strike="noStrike" cap="none">
                <a:solidFill>
                  <a:srgbClr val="000000"/>
                </a:solidFill>
                <a:latin typeface="Source Sans Pro"/>
                <a:ea typeface="Source Sans Pro"/>
                <a:cs typeface="Source Sans Pro"/>
                <a:sym typeface="Source Sans Pro"/>
              </a:rPr>
              <a:t>xung quanh đối tượng mà mình muốn theo dõi (Tracking).</a:t>
            </a:r>
            <a:endParaRPr sz="1400" b="0" i="0" u="none" strike="noStrike" cap="none">
              <a:solidFill>
                <a:srgbClr val="000000"/>
              </a:solidFill>
              <a:latin typeface="Source Sans Pro"/>
              <a:ea typeface="Source Sans Pro"/>
              <a:cs typeface="Source Sans Pro"/>
              <a:sym typeface="Source Sans Pro"/>
            </a:endParaRPr>
          </a:p>
        </p:txBody>
      </p:sp>
      <p:pic>
        <p:nvPicPr>
          <p:cNvPr id="500" name="Google Shape;500;g225b4954b75_0_229"/>
          <p:cNvPicPr preferRelativeResize="0"/>
          <p:nvPr/>
        </p:nvPicPr>
        <p:blipFill rotWithShape="1">
          <a:blip r:embed="rId5">
            <a:alphaModFix/>
          </a:blip>
          <a:srcRect/>
          <a:stretch/>
        </p:blipFill>
        <p:spPr>
          <a:xfrm>
            <a:off x="1914813" y="2424600"/>
            <a:ext cx="5314368" cy="207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5"/>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a:t>
            </a:fld>
            <a:endParaRPr/>
          </a:p>
        </p:txBody>
      </p:sp>
      <p:sp>
        <p:nvSpPr>
          <p:cNvPr id="98" name="Google Shape;98;p5"/>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99" name="Google Shape;99;p5"/>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00" name="Google Shape;100;p5"/>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Single Object Tracking (SOT) là gì?</a:t>
            </a:r>
            <a:endParaRPr sz="2000" b="1" i="0" u="none" strike="noStrike" cap="none">
              <a:solidFill>
                <a:srgbClr val="0E78C0"/>
              </a:solidFill>
              <a:latin typeface="Exo 2"/>
              <a:ea typeface="Exo 2"/>
              <a:cs typeface="Exo 2"/>
              <a:sym typeface="Exo 2"/>
            </a:endParaRPr>
          </a:p>
        </p:txBody>
      </p:sp>
      <p:pic>
        <p:nvPicPr>
          <p:cNvPr id="101" name="Google Shape;101;p5"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02" name="Google Shape;102;p5"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pic>
        <p:nvPicPr>
          <p:cNvPr id="103" name="Google Shape;103;p5"/>
          <p:cNvPicPr preferRelativeResize="0"/>
          <p:nvPr/>
        </p:nvPicPr>
        <p:blipFill rotWithShape="1">
          <a:blip r:embed="rId5">
            <a:alphaModFix/>
          </a:blip>
          <a:srcRect/>
          <a:stretch/>
        </p:blipFill>
        <p:spPr>
          <a:xfrm>
            <a:off x="2351250" y="1169400"/>
            <a:ext cx="4441500" cy="3331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24b7bf508f3_0_13"/>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40</a:t>
            </a:fld>
            <a:endParaRPr/>
          </a:p>
        </p:txBody>
      </p:sp>
      <p:sp>
        <p:nvSpPr>
          <p:cNvPr id="506" name="Google Shape;506;g24b7bf508f3_0_13"/>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07" name="Google Shape;507;g24b7bf508f3_0_13"/>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08" name="Google Shape;508;g24b7bf508f3_0_13"/>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Độ đo đánh giá</a:t>
            </a:r>
            <a:endParaRPr sz="2000" b="1" i="0" u="none" strike="noStrike" cap="none">
              <a:solidFill>
                <a:srgbClr val="0E78C0"/>
              </a:solidFill>
              <a:latin typeface="Exo 2"/>
              <a:ea typeface="Exo 2"/>
              <a:cs typeface="Exo 2"/>
              <a:sym typeface="Exo 2"/>
            </a:endParaRPr>
          </a:p>
        </p:txBody>
      </p:sp>
      <p:pic>
        <p:nvPicPr>
          <p:cNvPr id="509" name="Google Shape;509;g24b7bf508f3_0_13"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10" name="Google Shape;510;g24b7bf508f3_0_13"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11" name="Google Shape;511;g24b7bf508f3_0_13"/>
          <p:cNvSpPr txBox="1"/>
          <p:nvPr/>
        </p:nvSpPr>
        <p:spPr>
          <a:xfrm>
            <a:off x="783450" y="1076650"/>
            <a:ext cx="7577100" cy="4311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rgbClr val="000000"/>
              </a:buClr>
              <a:buSzPts val="1600"/>
              <a:buFont typeface="Source Sans Pro"/>
              <a:buAutoNum type="arabicPeriod"/>
            </a:pPr>
            <a:r>
              <a:rPr lang="en" sz="1600" b="1" i="0" u="none" strike="noStrike" cap="none">
                <a:solidFill>
                  <a:srgbClr val="000000"/>
                </a:solidFill>
                <a:latin typeface="Source Sans Pro"/>
                <a:ea typeface="Source Sans Pro"/>
                <a:cs typeface="Source Sans Pro"/>
                <a:sym typeface="Source Sans Pro"/>
              </a:rPr>
              <a:t>IoU (Intersection over Union)</a:t>
            </a:r>
            <a:endParaRPr sz="1400" b="0" i="0" u="none" strike="noStrike" cap="none">
              <a:solidFill>
                <a:srgbClr val="000000"/>
              </a:solidFill>
              <a:latin typeface="Source Sans Pro"/>
              <a:ea typeface="Source Sans Pro"/>
              <a:cs typeface="Source Sans Pro"/>
              <a:sym typeface="Source Sans Pro"/>
            </a:endParaRPr>
          </a:p>
        </p:txBody>
      </p:sp>
      <p:pic>
        <p:nvPicPr>
          <p:cNvPr id="512" name="Google Shape;512;g24b7bf508f3_0_13"/>
          <p:cNvPicPr preferRelativeResize="0"/>
          <p:nvPr/>
        </p:nvPicPr>
        <p:blipFill rotWithShape="1">
          <a:blip r:embed="rId5">
            <a:alphaModFix/>
          </a:blip>
          <a:srcRect/>
          <a:stretch/>
        </p:blipFill>
        <p:spPr>
          <a:xfrm>
            <a:off x="1914813" y="1533788"/>
            <a:ext cx="5314368" cy="2075925"/>
          </a:xfrm>
          <a:prstGeom prst="rect">
            <a:avLst/>
          </a:prstGeom>
          <a:noFill/>
          <a:ln>
            <a:noFill/>
          </a:ln>
        </p:spPr>
      </p:pic>
      <p:sp>
        <p:nvSpPr>
          <p:cNvPr id="513" name="Google Shape;513;g24b7bf508f3_0_13"/>
          <p:cNvSpPr txBox="1"/>
          <p:nvPr/>
        </p:nvSpPr>
        <p:spPr>
          <a:xfrm>
            <a:off x="783450" y="3738175"/>
            <a:ext cx="7918800" cy="831300"/>
          </a:xfrm>
          <a:prstGeom prst="rect">
            <a:avLst/>
          </a:prstGeom>
          <a:noFill/>
          <a:ln>
            <a:noFill/>
          </a:ln>
        </p:spPr>
        <p:txBody>
          <a:bodyPr spcFirstLastPara="1" wrap="square" lIns="91425" tIns="91425" rIns="91425" bIns="91425" anchor="t" anchorCtr="0">
            <a:spAutoFit/>
          </a:bodyPr>
          <a:lstStyle/>
          <a:p>
            <a:pPr marL="914400" marR="0" lvl="0" indent="-317500" algn="l" rtl="0">
              <a:lnSpc>
                <a:spcPct val="100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Giá trị IoU nằm trong khoảng từ </a:t>
            </a:r>
            <a:r>
              <a:rPr lang="en" sz="1400" b="1" i="0" u="none" strike="noStrike" cap="none">
                <a:solidFill>
                  <a:srgbClr val="000000"/>
                </a:solidFill>
                <a:latin typeface="Source Sans Pro"/>
                <a:ea typeface="Source Sans Pro"/>
                <a:cs typeface="Source Sans Pro"/>
                <a:sym typeface="Source Sans Pro"/>
              </a:rPr>
              <a:t>0 </a:t>
            </a:r>
            <a:r>
              <a:rPr lang="en" sz="1400" b="0" i="0" u="none" strike="noStrike" cap="none">
                <a:solidFill>
                  <a:srgbClr val="000000"/>
                </a:solidFill>
                <a:latin typeface="Source Sans Pro"/>
                <a:ea typeface="Source Sans Pro"/>
                <a:cs typeface="Source Sans Pro"/>
                <a:sym typeface="Source Sans Pro"/>
              </a:rPr>
              <a:t>đến </a:t>
            </a:r>
            <a:r>
              <a:rPr lang="en" sz="1400" b="1" i="0" u="none" strike="noStrike" cap="none">
                <a:solidFill>
                  <a:srgbClr val="000000"/>
                </a:solidFill>
                <a:latin typeface="Source Sans Pro"/>
                <a:ea typeface="Source Sans Pro"/>
                <a:cs typeface="Source Sans Pro"/>
                <a:sym typeface="Source Sans Pro"/>
              </a:rPr>
              <a:t>1</a:t>
            </a:r>
            <a:r>
              <a:rPr lang="en" sz="1400" b="0" i="0" u="none" strike="noStrike" cap="none">
                <a:solidFill>
                  <a:srgbClr val="000000"/>
                </a:solidFill>
                <a:latin typeface="Source Sans Pro"/>
                <a:ea typeface="Source Sans Pro"/>
                <a:cs typeface="Source Sans Pro"/>
                <a:sym typeface="Source Sans Pro"/>
              </a:rPr>
              <a:t>.</a:t>
            </a:r>
            <a:endParaRPr sz="1400" b="0" i="0" u="none" strike="noStrike" cap="none">
              <a:solidFill>
                <a:srgbClr val="000000"/>
              </a:solidFill>
              <a:latin typeface="Source Sans Pro"/>
              <a:ea typeface="Source Sans Pro"/>
              <a:cs typeface="Source Sans Pro"/>
              <a:sym typeface="Source Sans Pro"/>
            </a:endParaRPr>
          </a:p>
          <a:p>
            <a:pPr marL="1371600" marR="0" lvl="1" indent="-317500" algn="l" rtl="0">
              <a:lnSpc>
                <a:spcPct val="100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0</a:t>
            </a:r>
            <a:r>
              <a:rPr lang="en" sz="1400" b="0" i="0" u="none" strike="noStrike" cap="none">
                <a:solidFill>
                  <a:srgbClr val="000000"/>
                </a:solidFill>
                <a:latin typeface="Source Sans Pro"/>
                <a:ea typeface="Source Sans Pro"/>
                <a:cs typeface="Source Sans Pro"/>
                <a:sym typeface="Source Sans Pro"/>
              </a:rPr>
              <a:t>: Không trùng lắp</a:t>
            </a:r>
            <a:endParaRPr sz="1400" b="0" i="0" u="none" strike="noStrike" cap="none">
              <a:solidFill>
                <a:srgbClr val="000000"/>
              </a:solidFill>
              <a:latin typeface="Source Sans Pro"/>
              <a:ea typeface="Source Sans Pro"/>
              <a:cs typeface="Source Sans Pro"/>
              <a:sym typeface="Source Sans Pro"/>
            </a:endParaRPr>
          </a:p>
          <a:p>
            <a:pPr marL="1371600" marR="0" lvl="1" indent="-317500" algn="l" rtl="0">
              <a:lnSpc>
                <a:spcPct val="100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1</a:t>
            </a:r>
            <a:r>
              <a:rPr lang="en" sz="1400" b="0" i="0" u="none" strike="noStrike" cap="none">
                <a:solidFill>
                  <a:srgbClr val="000000"/>
                </a:solidFill>
                <a:latin typeface="Source Sans Pro"/>
                <a:ea typeface="Source Sans Pro"/>
                <a:cs typeface="Source Sans Pro"/>
                <a:sym typeface="Source Sans Pro"/>
              </a:rPr>
              <a:t>: Trùng lắp hoàn toàn</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225b4954b75_0_239"/>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41</a:t>
            </a:fld>
            <a:endParaRPr/>
          </a:p>
        </p:txBody>
      </p:sp>
      <p:sp>
        <p:nvSpPr>
          <p:cNvPr id="519" name="Google Shape;519;g225b4954b75_0_239"/>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20" name="Google Shape;520;g225b4954b75_0_239"/>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21" name="Google Shape;521;g225b4954b75_0_239"/>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Kết quả</a:t>
            </a:r>
            <a:endParaRPr sz="2000" b="1" i="0" u="none" strike="noStrike" cap="none">
              <a:solidFill>
                <a:srgbClr val="0E78C0"/>
              </a:solidFill>
              <a:latin typeface="Exo 2"/>
              <a:ea typeface="Exo 2"/>
              <a:cs typeface="Exo 2"/>
              <a:sym typeface="Exo 2"/>
            </a:endParaRPr>
          </a:p>
        </p:txBody>
      </p:sp>
      <p:pic>
        <p:nvPicPr>
          <p:cNvPr id="522" name="Google Shape;522;g225b4954b75_0_23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23" name="Google Shape;523;g225b4954b75_0_23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24" name="Google Shape;524;g225b4954b75_0_239"/>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525" name="Google Shape;525;g225b4954b75_0_239"/>
          <p:cNvSpPr txBox="1"/>
          <p:nvPr/>
        </p:nvSpPr>
        <p:spPr>
          <a:xfrm>
            <a:off x="1086225" y="1011000"/>
            <a:ext cx="637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Source Sans Pro"/>
                <a:ea typeface="Source Sans Pro"/>
                <a:cs typeface="Source Sans Pro"/>
                <a:sym typeface="Source Sans Pro"/>
              </a:rPr>
              <a:t>CSRT</a:t>
            </a:r>
            <a:endParaRPr sz="1600" b="1">
              <a:latin typeface="Source Sans Pro"/>
              <a:ea typeface="Source Sans Pro"/>
              <a:cs typeface="Source Sans Pro"/>
              <a:sym typeface="Source Sans Pro"/>
            </a:endParaRPr>
          </a:p>
        </p:txBody>
      </p:sp>
      <p:graphicFrame>
        <p:nvGraphicFramePr>
          <p:cNvPr id="526" name="Google Shape;526;g225b4954b75_0_239"/>
          <p:cNvGraphicFramePr/>
          <p:nvPr/>
        </p:nvGraphicFramePr>
        <p:xfrm>
          <a:off x="1183550" y="1622525"/>
          <a:ext cx="2615125" cy="2952565"/>
        </p:xfrm>
        <a:graphic>
          <a:graphicData uri="http://schemas.openxmlformats.org/drawingml/2006/table">
            <a:tbl>
              <a:tblPr>
                <a:noFill/>
                <a:tableStyleId>{7F4B51BC-39F9-4364-B1A3-A58911C83068}</a:tableStyleId>
              </a:tblPr>
              <a:tblGrid>
                <a:gridCol w="1415525">
                  <a:extLst>
                    <a:ext uri="{9D8B030D-6E8A-4147-A177-3AD203B41FA5}">
                      <a16:colId xmlns:a16="http://schemas.microsoft.com/office/drawing/2014/main" val="20000"/>
                    </a:ext>
                  </a:extLst>
                </a:gridCol>
                <a:gridCol w="1199600">
                  <a:extLst>
                    <a:ext uri="{9D8B030D-6E8A-4147-A177-3AD203B41FA5}">
                      <a16:colId xmlns:a16="http://schemas.microsoft.com/office/drawing/2014/main" val="20001"/>
                    </a:ext>
                  </a:extLst>
                </a:gridCol>
              </a:tblGrid>
              <a:tr h="209550">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1D63"/>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0:0"/>
                      </a:ext>
                    </a:extLst>
                  </a:tcPr>
                </a:tc>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1D63"/>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0:1"/>
                      </a:ext>
                    </a:extLst>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CarDark</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1: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0.872371</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1:1"/>
                      </a:ext>
                    </a:extLst>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Coupon</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2: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0.861974</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2:1"/>
                      </a:ext>
                    </a:extLst>
                  </a:tcPr>
                </a:tc>
                <a:extLst>
                  <a:ext uri="{0D108BD9-81ED-4DB2-BD59-A6C34878D82A}">
                    <a16:rowId xmlns:a16="http://schemas.microsoft.com/office/drawing/2014/main" val="10002"/>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Car4</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3: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0.841898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3:1"/>
                      </a:ext>
                    </a:extLst>
                  </a:tcPr>
                </a:tc>
                <a:extLst>
                  <a:ext uri="{0D108BD9-81ED-4DB2-BD59-A6C34878D82A}">
                    <a16:rowId xmlns:a16="http://schemas.microsoft.com/office/drawing/2014/main" val="10003"/>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Car2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4: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0.83589</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4:1"/>
                      </a:ext>
                    </a:extLst>
                  </a:tcPr>
                </a:tc>
                <a:extLst>
                  <a:ext uri="{0D108BD9-81ED-4DB2-BD59-A6C34878D82A}">
                    <a16:rowId xmlns:a16="http://schemas.microsoft.com/office/drawing/2014/main" val="10004"/>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Man</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5: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0.821353</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5:1"/>
                      </a:ext>
                    </a:extLst>
                  </a:tcPr>
                </a:tc>
                <a:extLst>
                  <a:ext uri="{0D108BD9-81ED-4DB2-BD59-A6C34878D82A}">
                    <a16:rowId xmlns:a16="http://schemas.microsoft.com/office/drawing/2014/main" val="10005"/>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David2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6: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0.821152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6:1"/>
                      </a:ext>
                    </a:extLst>
                  </a:tcPr>
                </a:tc>
                <a:extLst>
                  <a:ext uri="{0D108BD9-81ED-4DB2-BD59-A6C34878D82A}">
                    <a16:rowId xmlns:a16="http://schemas.microsoft.com/office/drawing/2014/main" val="10006"/>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BlurCar2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7: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0.820877</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7:1"/>
                      </a:ext>
                    </a:extLst>
                  </a:tcPr>
                </a:tc>
                <a:extLst>
                  <a:ext uri="{0D108BD9-81ED-4DB2-BD59-A6C34878D82A}">
                    <a16:rowId xmlns:a16="http://schemas.microsoft.com/office/drawing/2014/main" val="10007"/>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BlurOwl</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8: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0.811198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8:1"/>
                      </a:ext>
                    </a:extLst>
                  </a:tcPr>
                </a:tc>
                <a:extLst>
                  <a:ext uri="{0D108BD9-81ED-4DB2-BD59-A6C34878D82A}">
                    <a16:rowId xmlns:a16="http://schemas.microsoft.com/office/drawing/2014/main" val="10008"/>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Dudek</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9: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0.805347</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9:1"/>
                      </a:ext>
                    </a:extLst>
                  </a:tcPr>
                </a:tc>
                <a:extLst>
                  <a:ext uri="{0D108BD9-81ED-4DB2-BD59-A6C34878D82A}">
                    <a16:rowId xmlns:a16="http://schemas.microsoft.com/office/drawing/2014/main" val="10009"/>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Singer1</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10: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0.80006</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6:10:1"/>
                      </a:ext>
                    </a:extLst>
                  </a:tcPr>
                </a:tc>
                <a:extLst>
                  <a:ext uri="{0D108BD9-81ED-4DB2-BD59-A6C34878D82A}">
                    <a16:rowId xmlns:a16="http://schemas.microsoft.com/office/drawing/2014/main" val="10010"/>
                  </a:ext>
                </a:extLst>
              </a:tr>
            </a:tbl>
          </a:graphicData>
        </a:graphic>
      </p:graphicFrame>
      <p:graphicFrame>
        <p:nvGraphicFramePr>
          <p:cNvPr id="527" name="Google Shape;527;g225b4954b75_0_239"/>
          <p:cNvGraphicFramePr/>
          <p:nvPr/>
        </p:nvGraphicFramePr>
        <p:xfrm>
          <a:off x="5248450" y="1622525"/>
          <a:ext cx="2679000" cy="2952565"/>
        </p:xfrm>
        <a:graphic>
          <a:graphicData uri="http://schemas.openxmlformats.org/drawingml/2006/table">
            <a:tbl>
              <a:tblPr>
                <a:noFill/>
                <a:tableStyleId>{7F4B51BC-39F9-4364-B1A3-A58911C83068}</a:tableStyleId>
              </a:tblPr>
              <a:tblGrid>
                <a:gridCol w="1450100">
                  <a:extLst>
                    <a:ext uri="{9D8B030D-6E8A-4147-A177-3AD203B41FA5}">
                      <a16:colId xmlns:a16="http://schemas.microsoft.com/office/drawing/2014/main" val="20000"/>
                    </a:ext>
                  </a:extLst>
                </a:gridCol>
                <a:gridCol w="1228900">
                  <a:extLst>
                    <a:ext uri="{9D8B030D-6E8A-4147-A177-3AD203B41FA5}">
                      <a16:colId xmlns:a16="http://schemas.microsoft.com/office/drawing/2014/main" val="20001"/>
                    </a:ext>
                  </a:extLst>
                </a:gridCol>
              </a:tblGrid>
              <a:tr h="209550">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1D63"/>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0:0"/>
                      </a:ext>
                    </a:extLst>
                  </a:tcPr>
                </a:tc>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91D63"/>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0:1"/>
                      </a:ext>
                    </a:extLst>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Human3</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1: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0.015626</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1:1"/>
                      </a:ext>
                    </a:extLst>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Singer2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2: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0.032043</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2:1"/>
                      </a:ext>
                    </a:extLst>
                  </a:tcPr>
                </a:tc>
                <a:extLst>
                  <a:ext uri="{0D108BD9-81ED-4DB2-BD59-A6C34878D82A}">
                    <a16:rowId xmlns:a16="http://schemas.microsoft.com/office/drawing/2014/main" val="10002"/>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Jump</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3: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0.041257</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3:1"/>
                      </a:ext>
                    </a:extLst>
                  </a:tcPr>
                </a:tc>
                <a:extLst>
                  <a:ext uri="{0D108BD9-81ED-4DB2-BD59-A6C34878D82A}">
                    <a16:rowId xmlns:a16="http://schemas.microsoft.com/office/drawing/2014/main" val="10003"/>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Skiing</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4: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0.049268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4:1"/>
                      </a:ext>
                    </a:extLst>
                  </a:tcPr>
                </a:tc>
                <a:extLst>
                  <a:ext uri="{0D108BD9-81ED-4DB2-BD59-A6C34878D82A}">
                    <a16:rowId xmlns:a16="http://schemas.microsoft.com/office/drawing/2014/main" val="10004"/>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Girl2</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5: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0.05329</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5:1"/>
                      </a:ext>
                    </a:extLst>
                  </a:tcPr>
                </a:tc>
                <a:extLst>
                  <a:ext uri="{0D108BD9-81ED-4DB2-BD59-A6C34878D82A}">
                    <a16:rowId xmlns:a16="http://schemas.microsoft.com/office/drawing/2014/main" val="10005"/>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MotorRolling</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6: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0.08038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6:1"/>
                      </a:ext>
                    </a:extLst>
                  </a:tcPr>
                </a:tc>
                <a:extLst>
                  <a:ext uri="{0D108BD9-81ED-4DB2-BD59-A6C34878D82A}">
                    <a16:rowId xmlns:a16="http://schemas.microsoft.com/office/drawing/2014/main" val="10006"/>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Ironman</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7: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0.083284</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7:1"/>
                      </a:ext>
                    </a:extLst>
                  </a:tcPr>
                </a:tc>
                <a:extLst>
                  <a:ext uri="{0D108BD9-81ED-4DB2-BD59-A6C34878D82A}">
                    <a16:rowId xmlns:a16="http://schemas.microsoft.com/office/drawing/2014/main" val="10007"/>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Matrix</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8: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0.084626</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8:1"/>
                      </a:ext>
                    </a:extLst>
                  </a:tcPr>
                </a:tc>
                <a:extLst>
                  <a:ext uri="{0D108BD9-81ED-4DB2-BD59-A6C34878D82A}">
                    <a16:rowId xmlns:a16="http://schemas.microsoft.com/office/drawing/2014/main" val="10008"/>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Freeman4</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9: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0.127691</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9:1"/>
                      </a:ext>
                    </a:extLst>
                  </a:tcPr>
                </a:tc>
                <a:extLst>
                  <a:ext uri="{0D108BD9-81ED-4DB2-BD59-A6C34878D82A}">
                    <a16:rowId xmlns:a16="http://schemas.microsoft.com/office/drawing/2014/main" val="10009"/>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DragonBaby</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10: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0.178138</a:t>
                      </a:r>
                      <a:endParaRPr>
                        <a:latin typeface="Source Sans Pro"/>
                        <a:ea typeface="Source Sans Pro"/>
                        <a:cs typeface="Source Sans Pro"/>
                        <a:sym typeface="Source Sans Pro"/>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27:10:1"/>
                      </a:ext>
                    </a:extLst>
                  </a:tcPr>
                </a:tc>
                <a:extLst>
                  <a:ext uri="{0D108BD9-81ED-4DB2-BD59-A6C34878D82A}">
                    <a16:rowId xmlns:a16="http://schemas.microsoft.com/office/drawing/2014/main" val="1001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24b77f728cd_0_46"/>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42</a:t>
            </a:fld>
            <a:endParaRPr/>
          </a:p>
        </p:txBody>
      </p:sp>
      <p:sp>
        <p:nvSpPr>
          <p:cNvPr id="533" name="Google Shape;533;g24b77f728cd_0_46"/>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34" name="Google Shape;534;g24b77f728cd_0_46"/>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35" name="Google Shape;535;g24b77f728cd_0_46"/>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Kết quả</a:t>
            </a:r>
            <a:endParaRPr sz="2000" b="1" i="0" u="none" strike="noStrike" cap="none">
              <a:solidFill>
                <a:srgbClr val="0E78C0"/>
              </a:solidFill>
              <a:latin typeface="Exo 2"/>
              <a:ea typeface="Exo 2"/>
              <a:cs typeface="Exo 2"/>
              <a:sym typeface="Exo 2"/>
            </a:endParaRPr>
          </a:p>
        </p:txBody>
      </p:sp>
      <p:pic>
        <p:nvPicPr>
          <p:cNvPr id="536" name="Google Shape;536;g24b77f728cd_0_46"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37" name="Google Shape;537;g24b77f728cd_0_46"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38" name="Google Shape;538;g24b77f728cd_0_46"/>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539" name="Google Shape;539;g24b77f728cd_0_46"/>
          <p:cNvSpPr txBox="1"/>
          <p:nvPr/>
        </p:nvSpPr>
        <p:spPr>
          <a:xfrm>
            <a:off x="1086225" y="1011000"/>
            <a:ext cx="637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Source Sans Pro"/>
                <a:ea typeface="Source Sans Pro"/>
                <a:cs typeface="Source Sans Pro"/>
                <a:sym typeface="Source Sans Pro"/>
              </a:rPr>
              <a:t>KCF</a:t>
            </a:r>
            <a:endParaRPr sz="1600" b="1">
              <a:latin typeface="Source Sans Pro"/>
              <a:ea typeface="Source Sans Pro"/>
              <a:cs typeface="Source Sans Pro"/>
              <a:sym typeface="Source Sans Pro"/>
            </a:endParaRPr>
          </a:p>
        </p:txBody>
      </p:sp>
      <p:graphicFrame>
        <p:nvGraphicFramePr>
          <p:cNvPr id="540" name="Google Shape;540;g24b77f728cd_0_46"/>
          <p:cNvGraphicFramePr/>
          <p:nvPr/>
        </p:nvGraphicFramePr>
        <p:xfrm>
          <a:off x="1183550" y="1622525"/>
          <a:ext cx="2555225" cy="2952565"/>
        </p:xfrm>
        <a:graphic>
          <a:graphicData uri="http://schemas.openxmlformats.org/drawingml/2006/table">
            <a:tbl>
              <a:tblPr>
                <a:noFill/>
                <a:tableStyleId>{7F4B51BC-39F9-4364-B1A3-A58911C83068}</a:tableStyleId>
              </a:tblPr>
              <a:tblGrid>
                <a:gridCol w="1399025">
                  <a:extLst>
                    <a:ext uri="{9D8B030D-6E8A-4147-A177-3AD203B41FA5}">
                      <a16:colId xmlns:a16="http://schemas.microsoft.com/office/drawing/2014/main" val="20000"/>
                    </a:ext>
                  </a:extLst>
                </a:gridCol>
                <a:gridCol w="1156200">
                  <a:extLst>
                    <a:ext uri="{9D8B030D-6E8A-4147-A177-3AD203B41FA5}">
                      <a16:colId xmlns:a16="http://schemas.microsoft.com/office/drawing/2014/main" val="20001"/>
                    </a:ext>
                  </a:extLst>
                </a:gridCol>
              </a:tblGrid>
              <a:tr h="209550">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0:0"/>
                      </a:ext>
                    </a:extLst>
                  </a:tcPr>
                </a:tc>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0:1"/>
                      </a:ext>
                    </a:extLst>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FaceOcc1</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1: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0.760306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1:1"/>
                      </a:ext>
                    </a:extLst>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BlurCar4</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2: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0.740109</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2:1"/>
                      </a:ext>
                    </a:extLst>
                  </a:tcPr>
                </a:tc>
                <a:extLst>
                  <a:ext uri="{0D108BD9-81ED-4DB2-BD59-A6C34878D82A}">
                    <a16:rowId xmlns:a16="http://schemas.microsoft.com/office/drawing/2014/main" val="10002"/>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Dudek</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3: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0.739388</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3:1"/>
                      </a:ext>
                    </a:extLst>
                  </a:tcPr>
                </a:tc>
                <a:extLst>
                  <a:ext uri="{0D108BD9-81ED-4DB2-BD59-A6C34878D82A}">
                    <a16:rowId xmlns:a16="http://schemas.microsoft.com/office/drawing/2014/main" val="10003"/>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FaceOcc2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4: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0.728963</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4:1"/>
                      </a:ext>
                    </a:extLst>
                  </a:tcPr>
                </a:tc>
                <a:extLst>
                  <a:ext uri="{0D108BD9-81ED-4DB2-BD59-A6C34878D82A}">
                    <a16:rowId xmlns:a16="http://schemas.microsoft.com/office/drawing/2014/main" val="10004"/>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Mhyang</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5: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0.693944</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5:1"/>
                      </a:ext>
                    </a:extLst>
                  </a:tcPr>
                </a:tc>
                <a:extLst>
                  <a:ext uri="{0D108BD9-81ED-4DB2-BD59-A6C34878D82A}">
                    <a16:rowId xmlns:a16="http://schemas.microsoft.com/office/drawing/2014/main" val="10005"/>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Girl2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6: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0.668255</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6:1"/>
                      </a:ext>
                    </a:extLst>
                  </a:tcPr>
                </a:tc>
                <a:extLst>
                  <a:ext uri="{0D108BD9-81ED-4DB2-BD59-A6C34878D82A}">
                    <a16:rowId xmlns:a16="http://schemas.microsoft.com/office/drawing/2014/main" val="10006"/>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Board</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7: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0.623309</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7:1"/>
                      </a:ext>
                    </a:extLst>
                  </a:tcPr>
                </a:tc>
                <a:extLst>
                  <a:ext uri="{0D108BD9-81ED-4DB2-BD59-A6C34878D82A}">
                    <a16:rowId xmlns:a16="http://schemas.microsoft.com/office/drawing/2014/main" val="10007"/>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Car2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8: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0.615697</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8:1"/>
                      </a:ext>
                    </a:extLst>
                  </a:tcPr>
                </a:tc>
                <a:extLst>
                  <a:ext uri="{0D108BD9-81ED-4DB2-BD59-A6C34878D82A}">
                    <a16:rowId xmlns:a16="http://schemas.microsoft.com/office/drawing/2014/main" val="10008"/>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Liquor</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9: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0.609912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9:1"/>
                      </a:ext>
                    </a:extLst>
                  </a:tcPr>
                </a:tc>
                <a:extLst>
                  <a:ext uri="{0D108BD9-81ED-4DB2-BD59-A6C34878D82A}">
                    <a16:rowId xmlns:a16="http://schemas.microsoft.com/office/drawing/2014/main" val="10009"/>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FleetFace</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10: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0.577652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0:10:1"/>
                      </a:ext>
                    </a:extLst>
                  </a:tcPr>
                </a:tc>
                <a:extLst>
                  <a:ext uri="{0D108BD9-81ED-4DB2-BD59-A6C34878D82A}">
                    <a16:rowId xmlns:a16="http://schemas.microsoft.com/office/drawing/2014/main" val="10010"/>
                  </a:ext>
                </a:extLst>
              </a:tr>
            </a:tbl>
          </a:graphicData>
        </a:graphic>
      </p:graphicFrame>
      <p:graphicFrame>
        <p:nvGraphicFramePr>
          <p:cNvPr id="541" name="Google Shape;541;g24b77f728cd_0_46"/>
          <p:cNvGraphicFramePr/>
          <p:nvPr/>
        </p:nvGraphicFramePr>
        <p:xfrm>
          <a:off x="5107875" y="1622525"/>
          <a:ext cx="2555225" cy="2952565"/>
        </p:xfrm>
        <a:graphic>
          <a:graphicData uri="http://schemas.openxmlformats.org/drawingml/2006/table">
            <a:tbl>
              <a:tblPr>
                <a:noFill/>
                <a:tableStyleId>{7F4B51BC-39F9-4364-B1A3-A58911C83068}</a:tableStyleId>
              </a:tblPr>
              <a:tblGrid>
                <a:gridCol w="1399000">
                  <a:extLst>
                    <a:ext uri="{9D8B030D-6E8A-4147-A177-3AD203B41FA5}">
                      <a16:colId xmlns:a16="http://schemas.microsoft.com/office/drawing/2014/main" val="20000"/>
                    </a:ext>
                  </a:extLst>
                </a:gridCol>
                <a:gridCol w="1156225">
                  <a:extLst>
                    <a:ext uri="{9D8B030D-6E8A-4147-A177-3AD203B41FA5}">
                      <a16:colId xmlns:a16="http://schemas.microsoft.com/office/drawing/2014/main" val="20001"/>
                    </a:ext>
                  </a:extLst>
                </a:gridCol>
              </a:tblGrid>
              <a:tr h="209550">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0:0"/>
                      </a:ext>
                    </a:extLst>
                  </a:tcPr>
                </a:tc>
                <a:tc>
                  <a:txBody>
                    <a:bodyPr/>
                    <a:lstStyle/>
                    <a:p>
                      <a:pPr marL="0" lvl="0" indent="0" algn="ctr" rtl="0">
                        <a:lnSpc>
                          <a:spcPct val="115000"/>
                        </a:lnSpc>
                        <a:spcBef>
                          <a:spcPts val="0"/>
                        </a:spcBef>
                        <a:spcAft>
                          <a:spcPts val="0"/>
                        </a:spcAft>
                        <a:buNone/>
                      </a:pPr>
                      <a:r>
                        <a:rPr lang="en" b="1">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0:1"/>
                      </a:ext>
                    </a:extLst>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Human3</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1: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0.002577</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1:1"/>
                      </a:ext>
                    </a:extLst>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Bird1</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2: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0.003095</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2:1"/>
                      </a:ext>
                    </a:extLst>
                  </a:tcPr>
                </a:tc>
                <a:extLst>
                  <a:ext uri="{0D108BD9-81ED-4DB2-BD59-A6C34878D82A}">
                    <a16:rowId xmlns:a16="http://schemas.microsoft.com/office/drawing/2014/main" val="10002"/>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Basketball</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3: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0.003718</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3:1"/>
                      </a:ext>
                    </a:extLst>
                  </a:tcPr>
                </a:tc>
                <a:extLst>
                  <a:ext uri="{0D108BD9-81ED-4DB2-BD59-A6C34878D82A}">
                    <a16:rowId xmlns:a16="http://schemas.microsoft.com/office/drawing/2014/main" val="10003"/>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Bolt</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4: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0.004285</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4:1"/>
                      </a:ext>
                    </a:extLst>
                  </a:tcPr>
                </a:tc>
                <a:extLst>
                  <a:ext uri="{0D108BD9-81ED-4DB2-BD59-A6C34878D82A}">
                    <a16:rowId xmlns:a16="http://schemas.microsoft.com/office/drawing/2014/main" val="10004"/>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Shaking</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5: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0.004806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5:1"/>
                      </a:ext>
                    </a:extLst>
                  </a:tcPr>
                </a:tc>
                <a:extLst>
                  <a:ext uri="{0D108BD9-81ED-4DB2-BD59-A6C34878D82A}">
                    <a16:rowId xmlns:a16="http://schemas.microsoft.com/office/drawing/2014/main" val="10005"/>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Bolt2</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6: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0.005204</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6:1"/>
                      </a:ext>
                    </a:extLst>
                  </a:tcPr>
                </a:tc>
                <a:extLst>
                  <a:ext uri="{0D108BD9-81ED-4DB2-BD59-A6C34878D82A}">
                    <a16:rowId xmlns:a16="http://schemas.microsoft.com/office/drawing/2014/main" val="10006"/>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Matrix</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7: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0.005319</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7:1"/>
                      </a:ext>
                    </a:extLst>
                  </a:tcPr>
                </a:tc>
                <a:extLst>
                  <a:ext uri="{0D108BD9-81ED-4DB2-BD59-A6C34878D82A}">
                    <a16:rowId xmlns:a16="http://schemas.microsoft.com/office/drawing/2014/main" val="10007"/>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Human6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8: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0.006286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8:1"/>
                      </a:ext>
                    </a:extLst>
                  </a:tcPr>
                </a:tc>
                <a:extLst>
                  <a:ext uri="{0D108BD9-81ED-4DB2-BD59-A6C34878D82A}">
                    <a16:rowId xmlns:a16="http://schemas.microsoft.com/office/drawing/2014/main" val="10008"/>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Crowds</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9: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0.007625</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9:1"/>
                      </a:ext>
                    </a:extLst>
                  </a:tcPr>
                </a:tc>
                <a:extLst>
                  <a:ext uri="{0D108BD9-81ED-4DB2-BD59-A6C34878D82A}">
                    <a16:rowId xmlns:a16="http://schemas.microsoft.com/office/drawing/2014/main" val="10009"/>
                  </a:ext>
                </a:extLst>
              </a:tr>
              <a:tr h="209550">
                <a:tc>
                  <a:txBody>
                    <a:bodyPr/>
                    <a:lstStyle/>
                    <a:p>
                      <a:pPr marL="0" lvl="0" indent="0" algn="l" rtl="0">
                        <a:lnSpc>
                          <a:spcPct val="115000"/>
                        </a:lnSpc>
                        <a:spcBef>
                          <a:spcPts val="0"/>
                        </a:spcBef>
                        <a:spcAft>
                          <a:spcPts val="0"/>
                        </a:spcAft>
                        <a:buNone/>
                      </a:pPr>
                      <a:r>
                        <a:rPr lang="en">
                          <a:latin typeface="Source Sans Pro"/>
                          <a:ea typeface="Source Sans Pro"/>
                          <a:cs typeface="Source Sans Pro"/>
                          <a:sym typeface="Source Sans Pro"/>
                        </a:rPr>
                        <a:t>Deer</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10:0"/>
                      </a:ext>
                    </a:extLst>
                  </a:tcPr>
                </a:tc>
                <a:tc>
                  <a:txBody>
                    <a:bodyPr/>
                    <a:lstStyle/>
                    <a:p>
                      <a:pPr marL="0" lvl="0" indent="0" algn="r" rtl="0">
                        <a:lnSpc>
                          <a:spcPct val="115000"/>
                        </a:lnSpc>
                        <a:spcBef>
                          <a:spcPts val="0"/>
                        </a:spcBef>
                        <a:spcAft>
                          <a:spcPts val="0"/>
                        </a:spcAft>
                        <a:buNone/>
                      </a:pPr>
                      <a:r>
                        <a:rPr lang="en">
                          <a:latin typeface="Source Sans Pro"/>
                          <a:ea typeface="Source Sans Pro"/>
                          <a:cs typeface="Source Sans Pro"/>
                          <a:sym typeface="Source Sans Pro"/>
                        </a:rPr>
                        <a:t>0.008437</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41:10:1"/>
                      </a:ext>
                    </a:extLst>
                  </a:tcPr>
                </a:tc>
                <a:extLst>
                  <a:ext uri="{0D108BD9-81ED-4DB2-BD59-A6C34878D82A}">
                    <a16:rowId xmlns:a16="http://schemas.microsoft.com/office/drawing/2014/main" val="10010"/>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225b4954b75_0_344"/>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43</a:t>
            </a:fld>
            <a:endParaRPr/>
          </a:p>
        </p:txBody>
      </p:sp>
      <p:sp>
        <p:nvSpPr>
          <p:cNvPr id="547" name="Google Shape;547;g225b4954b75_0_344"/>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48" name="Google Shape;548;g225b4954b75_0_344"/>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49" name="Google Shape;549;g225b4954b75_0_344"/>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Kết quả</a:t>
            </a:r>
            <a:endParaRPr sz="2000" b="1" i="0" u="none" strike="noStrike" cap="none">
              <a:solidFill>
                <a:srgbClr val="0E78C0"/>
              </a:solidFill>
              <a:latin typeface="Exo 2"/>
              <a:ea typeface="Exo 2"/>
              <a:cs typeface="Exo 2"/>
              <a:sym typeface="Exo 2"/>
            </a:endParaRPr>
          </a:p>
        </p:txBody>
      </p:sp>
      <p:pic>
        <p:nvPicPr>
          <p:cNvPr id="550" name="Google Shape;550;g225b4954b75_0_34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51" name="Google Shape;551;g225b4954b75_0_34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52" name="Google Shape;552;g225b4954b75_0_344"/>
          <p:cNvSpPr txBox="1"/>
          <p:nvPr/>
        </p:nvSpPr>
        <p:spPr>
          <a:xfrm>
            <a:off x="1013250" y="1184050"/>
            <a:ext cx="687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400" b="0" i="0" u="none" strike="noStrike" cap="none">
                <a:solidFill>
                  <a:srgbClr val="000000"/>
                </a:solidFill>
                <a:latin typeface="Source Sans Pro"/>
                <a:ea typeface="Source Sans Pro"/>
                <a:cs typeface="Source Sans Pro"/>
                <a:sym typeface="Source Sans Pro"/>
              </a:rPr>
              <a:t>Khi đánh giá trên thang đo IoU, ta thu được kết quả Io</a:t>
            </a:r>
            <a:r>
              <a:rPr lang="en">
                <a:latin typeface="Source Sans Pro"/>
                <a:ea typeface="Source Sans Pro"/>
                <a:cs typeface="Source Sans Pro"/>
                <a:sym typeface="Source Sans Pro"/>
              </a:rPr>
              <a:t>U</a:t>
            </a:r>
            <a:r>
              <a:rPr lang="en" sz="1400" b="0" i="0" u="none" strike="noStrike" cap="none">
                <a:solidFill>
                  <a:srgbClr val="000000"/>
                </a:solidFill>
                <a:latin typeface="Source Sans Pro"/>
                <a:ea typeface="Source Sans Pro"/>
                <a:cs typeface="Source Sans Pro"/>
                <a:sym typeface="Source Sans Pro"/>
              </a:rPr>
              <a:t> trung bình trên toàn bộ dataset là</a:t>
            </a:r>
            <a:endParaRPr sz="1400" b="0" i="0" u="none" strike="noStrike" cap="none">
              <a:solidFill>
                <a:srgbClr val="000000"/>
              </a:solidFill>
              <a:latin typeface="Source Sans Pro"/>
              <a:ea typeface="Source Sans Pro"/>
              <a:cs typeface="Source Sans Pro"/>
              <a:sym typeface="Source Sans Pro"/>
            </a:endParaRPr>
          </a:p>
        </p:txBody>
      </p:sp>
      <p:graphicFrame>
        <p:nvGraphicFramePr>
          <p:cNvPr id="553" name="Google Shape;553;g225b4954b75_0_344"/>
          <p:cNvGraphicFramePr/>
          <p:nvPr/>
        </p:nvGraphicFramePr>
        <p:xfrm>
          <a:off x="2822825" y="1937725"/>
          <a:ext cx="2791050" cy="648000"/>
        </p:xfrm>
        <a:graphic>
          <a:graphicData uri="http://schemas.openxmlformats.org/drawingml/2006/table">
            <a:tbl>
              <a:tblPr>
                <a:noFill/>
                <a:tableStyleId>{7F4B51BC-39F9-4364-B1A3-A58911C83068}</a:tableStyleId>
              </a:tblPr>
              <a:tblGrid>
                <a:gridCol w="1395525">
                  <a:extLst>
                    <a:ext uri="{9D8B030D-6E8A-4147-A177-3AD203B41FA5}">
                      <a16:colId xmlns:a16="http://schemas.microsoft.com/office/drawing/2014/main" val="20000"/>
                    </a:ext>
                  </a:extLst>
                </a:gridCol>
                <a:gridCol w="1395525">
                  <a:extLst>
                    <a:ext uri="{9D8B030D-6E8A-4147-A177-3AD203B41FA5}">
                      <a16:colId xmlns:a16="http://schemas.microsoft.com/office/drawing/2014/main" val="20001"/>
                    </a:ext>
                  </a:extLst>
                </a:gridCol>
              </a:tblGrid>
              <a:tr h="324000">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KCF</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53:0:0"/>
                      </a:ext>
                    </a:extLst>
                  </a:tcPr>
                </a:tc>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CSRT</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91D63"/>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53:0:1"/>
                      </a:ext>
                    </a:extLst>
                  </a:tcPr>
                </a:tc>
                <a:extLst>
                  <a:ext uri="{0D108BD9-81ED-4DB2-BD59-A6C34878D82A}">
                    <a16:rowId xmlns:a16="http://schemas.microsoft.com/office/drawing/2014/main" val="10000"/>
                  </a:ext>
                </a:extLst>
              </a:tr>
              <a:tr h="324000">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0.1892142346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53:1:0"/>
                      </a:ext>
                    </a:extLst>
                  </a:tcPr>
                </a:tc>
                <a:tc>
                  <a:txBody>
                    <a:bodyPr/>
                    <a:lstStyle/>
                    <a:p>
                      <a:pPr marL="0" lvl="0" indent="0" algn="ctr" rtl="0">
                        <a:lnSpc>
                          <a:spcPct val="115000"/>
                        </a:lnSpc>
                        <a:spcBef>
                          <a:spcPts val="0"/>
                        </a:spcBef>
                        <a:spcAft>
                          <a:spcPts val="0"/>
                        </a:spcAft>
                        <a:buNone/>
                      </a:pPr>
                      <a:r>
                        <a:rPr lang="en">
                          <a:latin typeface="Source Sans Pro"/>
                          <a:ea typeface="Source Sans Pro"/>
                          <a:cs typeface="Source Sans Pro"/>
                          <a:sym typeface="Source Sans Pro"/>
                        </a:rPr>
                        <a:t>0.5250981536</a:t>
                      </a:r>
                      <a:endParaRPr>
                        <a:latin typeface="Source Sans Pro"/>
                        <a:ea typeface="Source Sans Pro"/>
                        <a:cs typeface="Source Sans Pro"/>
                        <a:sym typeface="Source Sans Pro"/>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DDCE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553:1:1"/>
                      </a:ext>
                    </a:extLst>
                  </a:tcPr>
                </a:tc>
                <a:extLst>
                  <a:ext uri="{0D108BD9-81ED-4DB2-BD59-A6C34878D82A}">
                    <a16:rowId xmlns:a16="http://schemas.microsoft.com/office/drawing/2014/main" val="1000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225b4954b75_0_249"/>
          <p:cNvSpPr txBox="1">
            <a:spLocks noGrp="1"/>
          </p:cNvSpPr>
          <p:nvPr>
            <p:ph type="ctrTitle"/>
          </p:nvPr>
        </p:nvSpPr>
        <p:spPr>
          <a:xfrm flipH="1">
            <a:off x="1147651" y="2956800"/>
            <a:ext cx="5005500" cy="766500"/>
          </a:xfrm>
          <a:prstGeom prst="rect">
            <a:avLst/>
          </a:prstGeom>
          <a:noFill/>
          <a:ln>
            <a:noFill/>
          </a:ln>
        </p:spPr>
        <p:txBody>
          <a:bodyPr spcFirstLastPara="1" wrap="square" lIns="68550" tIns="68550" rIns="68550" bIns="68550" anchor="ctr" anchorCtr="0">
            <a:noAutofit/>
          </a:bodyPr>
          <a:lstStyle/>
          <a:p>
            <a:pPr marL="0" lvl="0" indent="0" algn="l" rtl="0">
              <a:lnSpc>
                <a:spcPct val="100000"/>
              </a:lnSpc>
              <a:spcBef>
                <a:spcPts val="0"/>
              </a:spcBef>
              <a:spcAft>
                <a:spcPts val="0"/>
              </a:spcAft>
              <a:buSzPts val="4400"/>
              <a:buNone/>
            </a:pPr>
            <a:r>
              <a:rPr lang="en" sz="2700">
                <a:solidFill>
                  <a:srgbClr val="0E78C0"/>
                </a:solidFill>
                <a:latin typeface="Exo 2"/>
                <a:ea typeface="Exo 2"/>
                <a:cs typeface="Exo 2"/>
                <a:sym typeface="Exo 2"/>
              </a:rPr>
              <a:t>Demo</a:t>
            </a:r>
            <a:endParaRPr sz="2700">
              <a:solidFill>
                <a:srgbClr val="0E78C0"/>
              </a:solidFill>
              <a:latin typeface="Exo 2"/>
              <a:ea typeface="Exo 2"/>
              <a:cs typeface="Exo 2"/>
              <a:sym typeface="Exo 2"/>
            </a:endParaRPr>
          </a:p>
        </p:txBody>
      </p:sp>
      <p:sp>
        <p:nvSpPr>
          <p:cNvPr id="559" name="Google Shape;559;g225b4954b75_0_249"/>
          <p:cNvSpPr txBox="1"/>
          <p:nvPr/>
        </p:nvSpPr>
        <p:spPr>
          <a:xfrm flipH="1">
            <a:off x="1147579" y="2385825"/>
            <a:ext cx="2979300" cy="565800"/>
          </a:xfrm>
          <a:prstGeom prst="rect">
            <a:avLst/>
          </a:prstGeom>
          <a:no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1" i="0" u="none" strike="noStrike" cap="none">
                <a:solidFill>
                  <a:srgbClr val="0E78C0"/>
                </a:solidFill>
                <a:latin typeface="Exo 2"/>
                <a:ea typeface="Exo 2"/>
                <a:cs typeface="Exo 2"/>
                <a:sym typeface="Exo 2"/>
              </a:rPr>
              <a:t>05</a:t>
            </a:r>
            <a:endParaRPr sz="1400" b="0" i="0" u="none" strike="noStrike" cap="none">
              <a:solidFill>
                <a:srgbClr val="000000"/>
              </a:solidFill>
              <a:latin typeface="Arial"/>
              <a:ea typeface="Arial"/>
              <a:cs typeface="Arial"/>
              <a:sym typeface="Arial"/>
            </a:endParaRPr>
          </a:p>
        </p:txBody>
      </p:sp>
      <p:cxnSp>
        <p:nvCxnSpPr>
          <p:cNvPr id="560" name="Google Shape;560;g225b4954b75_0_249"/>
          <p:cNvCxnSpPr/>
          <p:nvPr/>
        </p:nvCxnSpPr>
        <p:spPr>
          <a:xfrm>
            <a:off x="0" y="3664144"/>
            <a:ext cx="1561500" cy="0"/>
          </a:xfrm>
          <a:prstGeom prst="straightConnector1">
            <a:avLst/>
          </a:prstGeom>
          <a:noFill/>
          <a:ln w="28575" cap="flat" cmpd="sng">
            <a:solidFill>
              <a:srgbClr val="0091EA"/>
            </a:solidFill>
            <a:prstDash val="solid"/>
            <a:round/>
            <a:headEnd type="none" w="sm" len="sm"/>
            <a:tailEnd type="none" w="sm" len="sm"/>
          </a:ln>
        </p:spPr>
      </p:cxnSp>
      <p:pic>
        <p:nvPicPr>
          <p:cNvPr id="561" name="Google Shape;561;g225b4954b75_0_249"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62" name="Google Shape;562;g225b4954b75_0_249"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225b4954b75_0_257"/>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45</a:t>
            </a:fld>
            <a:endParaRPr/>
          </a:p>
        </p:txBody>
      </p:sp>
      <p:sp>
        <p:nvSpPr>
          <p:cNvPr id="568" name="Google Shape;568;g225b4954b75_0_257"/>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69" name="Google Shape;569;g225b4954b75_0_257"/>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70" name="Google Shape;570;g225b4954b75_0_257"/>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Demo tr</a:t>
            </a:r>
            <a:r>
              <a:rPr lang="en" sz="2000" b="1">
                <a:solidFill>
                  <a:srgbClr val="0E78C0"/>
                </a:solidFill>
                <a:latin typeface="Exo 2"/>
                <a:ea typeface="Exo 2"/>
                <a:cs typeface="Exo 2"/>
                <a:sym typeface="Exo 2"/>
              </a:rPr>
              <a:t>ên OTB2015</a:t>
            </a:r>
            <a:endParaRPr sz="2000" b="1" i="0" u="none" strike="noStrike" cap="none">
              <a:solidFill>
                <a:srgbClr val="0E78C0"/>
              </a:solidFill>
              <a:latin typeface="Exo 2"/>
              <a:ea typeface="Exo 2"/>
              <a:cs typeface="Exo 2"/>
              <a:sym typeface="Exo 2"/>
            </a:endParaRPr>
          </a:p>
        </p:txBody>
      </p:sp>
      <p:pic>
        <p:nvPicPr>
          <p:cNvPr id="571" name="Google Shape;571;g225b4954b75_0_257"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72" name="Google Shape;572;g225b4954b75_0_257"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73" name="Google Shape;573;g225b4954b75_0_257"/>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574" name="Google Shape;574;g225b4954b75_0_257"/>
          <p:cNvSpPr txBox="1"/>
          <p:nvPr/>
        </p:nvSpPr>
        <p:spPr>
          <a:xfrm>
            <a:off x="1183550" y="999925"/>
            <a:ext cx="6371400" cy="615600"/>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None/>
            </a:pPr>
            <a:r>
              <a:rPr lang="en" sz="1400" b="0" i="0" u="none" strike="noStrike" cap="none" dirty="0">
                <a:solidFill>
                  <a:srgbClr val="000000"/>
                </a:solidFill>
                <a:latin typeface="Source Sans Pro"/>
                <a:ea typeface="Source Sans Pro"/>
                <a:cs typeface="Source Sans Pro"/>
                <a:sym typeface="Source Sans Pro"/>
              </a:rPr>
              <a:t>Chuỗi khung hình: CarDark (Io</a:t>
            </a:r>
            <a:r>
              <a:rPr lang="en" dirty="0">
                <a:latin typeface="Source Sans Pro"/>
                <a:ea typeface="Source Sans Pro"/>
                <a:cs typeface="Source Sans Pro"/>
                <a:sym typeface="Source Sans Pro"/>
              </a:rPr>
              <a:t>U cao nhất của thuật toán CSRT)</a:t>
            </a:r>
            <a:endParaRPr sz="1400" b="0"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Source Sans Pro"/>
              <a:ea typeface="Source Sans Pro"/>
              <a:cs typeface="Source Sans Pro"/>
              <a:sym typeface="Source Sans Pro"/>
            </a:endParaRPr>
          </a:p>
        </p:txBody>
      </p:sp>
      <p:sp>
        <p:nvSpPr>
          <p:cNvPr id="575" name="Google Shape;575;g225b4954b75_0_257"/>
          <p:cNvSpPr txBox="1"/>
          <p:nvPr/>
        </p:nvSpPr>
        <p:spPr>
          <a:xfrm>
            <a:off x="2060350" y="39430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CSRT - 0.872371</a:t>
            </a:r>
            <a:endParaRPr>
              <a:latin typeface="Source Sans Pro"/>
              <a:ea typeface="Source Sans Pro"/>
              <a:cs typeface="Source Sans Pro"/>
              <a:sym typeface="Source Sans Pro"/>
            </a:endParaRPr>
          </a:p>
        </p:txBody>
      </p:sp>
      <p:sp>
        <p:nvSpPr>
          <p:cNvPr id="576" name="Google Shape;576;g225b4954b75_0_257"/>
          <p:cNvSpPr txBox="1"/>
          <p:nvPr/>
        </p:nvSpPr>
        <p:spPr>
          <a:xfrm>
            <a:off x="6116775" y="39430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KCF- 0.542766</a:t>
            </a:r>
            <a:endParaRPr>
              <a:latin typeface="Source Sans Pro"/>
              <a:ea typeface="Source Sans Pro"/>
              <a:cs typeface="Source Sans Pro"/>
              <a:sym typeface="Source Sans Pro"/>
            </a:endParaRPr>
          </a:p>
        </p:txBody>
      </p:sp>
      <p:pic>
        <p:nvPicPr>
          <p:cNvPr id="577" name="Google Shape;577;g225b4954b75_0_257" title="DemoCarDark_KCF.avi">
            <a:hlinkClick r:id="rId5"/>
          </p:cNvPr>
          <p:cNvPicPr preferRelativeResize="0"/>
          <p:nvPr/>
        </p:nvPicPr>
        <p:blipFill>
          <a:blip r:embed="rId6">
            <a:alphaModFix/>
          </a:blip>
          <a:stretch>
            <a:fillRect/>
          </a:stretch>
        </p:blipFill>
        <p:spPr>
          <a:xfrm>
            <a:off x="5239975" y="1451788"/>
            <a:ext cx="3114100" cy="2335575"/>
          </a:xfrm>
          <a:prstGeom prst="rect">
            <a:avLst/>
          </a:prstGeom>
          <a:noFill/>
          <a:ln>
            <a:noFill/>
          </a:ln>
        </p:spPr>
      </p:pic>
      <p:pic>
        <p:nvPicPr>
          <p:cNvPr id="578" name="Google Shape;578;g225b4954b75_0_257" title="DemoCarDark_CSRT.avi">
            <a:hlinkClick r:id="rId7"/>
          </p:cNvPr>
          <p:cNvPicPr preferRelativeResize="0"/>
          <p:nvPr/>
        </p:nvPicPr>
        <p:blipFill>
          <a:blip r:embed="rId8">
            <a:alphaModFix/>
          </a:blip>
          <a:stretch>
            <a:fillRect/>
          </a:stretch>
        </p:blipFill>
        <p:spPr>
          <a:xfrm>
            <a:off x="1216600" y="1476588"/>
            <a:ext cx="3048000" cy="228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1000"/>
                                        <p:tgtEl>
                                          <p:spTgt spid="577"/>
                                        </p:tgtEl>
                                      </p:cBhvr>
                                    </p:animEffect>
                                  </p:childTnLst>
                                </p:cTn>
                              </p:par>
                              <p:par>
                                <p:cTn id="8" presetID="10" presetClass="entr" presetSubtype="0" fill="hold" nodeType="withEffect">
                                  <p:stCondLst>
                                    <p:cond delay="0"/>
                                  </p:stCondLst>
                                  <p:childTnLst>
                                    <p:set>
                                      <p:cBhvr>
                                        <p:cTn id="9" dur="1" fill="hold">
                                          <p:stCondLst>
                                            <p:cond delay="0"/>
                                          </p:stCondLst>
                                        </p:cTn>
                                        <p:tgtEl>
                                          <p:spTgt spid="578"/>
                                        </p:tgtEl>
                                        <p:attrNameLst>
                                          <p:attrName>style.visibility</p:attrName>
                                        </p:attrNameLst>
                                      </p:cBhvr>
                                      <p:to>
                                        <p:strVal val="visible"/>
                                      </p:to>
                                    </p:set>
                                    <p:animEffect transition="in" filter="fade">
                                      <p:cBhvr>
                                        <p:cTn id="10" dur="10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4b77f728cd_0_7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46</a:t>
            </a:fld>
            <a:endParaRPr/>
          </a:p>
        </p:txBody>
      </p:sp>
      <p:sp>
        <p:nvSpPr>
          <p:cNvPr id="584" name="Google Shape;584;g24b77f728cd_0_78"/>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585" name="Google Shape;585;g24b77f728cd_0_7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586" name="Google Shape;586;g24b77f728cd_0_7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Demo tr</a:t>
            </a:r>
            <a:r>
              <a:rPr lang="en" sz="2000" b="1">
                <a:solidFill>
                  <a:srgbClr val="0E78C0"/>
                </a:solidFill>
                <a:latin typeface="Exo 2"/>
                <a:ea typeface="Exo 2"/>
                <a:cs typeface="Exo 2"/>
                <a:sym typeface="Exo 2"/>
              </a:rPr>
              <a:t>ên OTB2015</a:t>
            </a:r>
            <a:endParaRPr sz="2000" b="1" i="0" u="none" strike="noStrike" cap="none">
              <a:solidFill>
                <a:srgbClr val="0E78C0"/>
              </a:solidFill>
              <a:latin typeface="Exo 2"/>
              <a:ea typeface="Exo 2"/>
              <a:cs typeface="Exo 2"/>
              <a:sym typeface="Exo 2"/>
            </a:endParaRPr>
          </a:p>
        </p:txBody>
      </p:sp>
      <p:pic>
        <p:nvPicPr>
          <p:cNvPr id="587" name="Google Shape;587;g24b77f728cd_0_7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588" name="Google Shape;588;g24b77f728cd_0_7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589" name="Google Shape;589;g24b77f728cd_0_78"/>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590" name="Google Shape;590;g24b77f728cd_0_78"/>
          <p:cNvSpPr txBox="1"/>
          <p:nvPr/>
        </p:nvSpPr>
        <p:spPr>
          <a:xfrm>
            <a:off x="1183550" y="999925"/>
            <a:ext cx="6371400" cy="615600"/>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None/>
            </a:pPr>
            <a:r>
              <a:rPr lang="en" sz="1400" b="0" i="0" u="none" strike="noStrike" cap="none" dirty="0">
                <a:solidFill>
                  <a:srgbClr val="000000"/>
                </a:solidFill>
                <a:latin typeface="Source Sans Pro"/>
                <a:ea typeface="Source Sans Pro"/>
                <a:cs typeface="Source Sans Pro"/>
                <a:sym typeface="Source Sans Pro"/>
              </a:rPr>
              <a:t>Chuỗi khung hình: </a:t>
            </a:r>
            <a:r>
              <a:rPr lang="en" dirty="0">
                <a:latin typeface="Source Sans Pro"/>
                <a:ea typeface="Source Sans Pro"/>
                <a:cs typeface="Source Sans Pro"/>
                <a:sym typeface="Source Sans Pro"/>
              </a:rPr>
              <a:t>FaceOcc1</a:t>
            </a:r>
            <a:r>
              <a:rPr lang="en" sz="1400" b="0" i="0" u="none" strike="noStrike" cap="none" dirty="0">
                <a:solidFill>
                  <a:srgbClr val="000000"/>
                </a:solidFill>
                <a:latin typeface="Source Sans Pro"/>
                <a:ea typeface="Source Sans Pro"/>
                <a:cs typeface="Source Sans Pro"/>
                <a:sym typeface="Source Sans Pro"/>
              </a:rPr>
              <a:t>(Io</a:t>
            </a:r>
            <a:r>
              <a:rPr lang="en" dirty="0">
                <a:latin typeface="Source Sans Pro"/>
                <a:ea typeface="Source Sans Pro"/>
                <a:cs typeface="Source Sans Pro"/>
                <a:sym typeface="Source Sans Pro"/>
              </a:rPr>
              <a:t>U cao nhất của thuật toán KCF)</a:t>
            </a:r>
            <a:endParaRPr sz="1400" b="0"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Source Sans Pro"/>
              <a:ea typeface="Source Sans Pro"/>
              <a:cs typeface="Source Sans Pro"/>
              <a:sym typeface="Source Sans Pro"/>
            </a:endParaRPr>
          </a:p>
        </p:txBody>
      </p:sp>
      <p:sp>
        <p:nvSpPr>
          <p:cNvPr id="591" name="Google Shape;591;g24b77f728cd_0_78"/>
          <p:cNvSpPr txBox="1"/>
          <p:nvPr/>
        </p:nvSpPr>
        <p:spPr>
          <a:xfrm>
            <a:off x="2060350" y="39430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CSRT - 0.574012</a:t>
            </a:r>
            <a:endParaRPr>
              <a:latin typeface="Source Sans Pro"/>
              <a:ea typeface="Source Sans Pro"/>
              <a:cs typeface="Source Sans Pro"/>
              <a:sym typeface="Source Sans Pro"/>
            </a:endParaRPr>
          </a:p>
        </p:txBody>
      </p:sp>
      <p:sp>
        <p:nvSpPr>
          <p:cNvPr id="592" name="Google Shape;592;g24b77f728cd_0_78"/>
          <p:cNvSpPr txBox="1"/>
          <p:nvPr/>
        </p:nvSpPr>
        <p:spPr>
          <a:xfrm>
            <a:off x="6116775" y="39430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KCF- 0.760306</a:t>
            </a:r>
            <a:endParaRPr>
              <a:latin typeface="Source Sans Pro"/>
              <a:ea typeface="Source Sans Pro"/>
              <a:cs typeface="Source Sans Pro"/>
              <a:sym typeface="Source Sans Pro"/>
            </a:endParaRPr>
          </a:p>
        </p:txBody>
      </p:sp>
      <p:pic>
        <p:nvPicPr>
          <p:cNvPr id="593" name="Google Shape;593;g24b77f728cd_0_78" title="DemoFaceOcc1_KCF.avi">
            <a:hlinkClick r:id="rId5"/>
          </p:cNvPr>
          <p:cNvPicPr preferRelativeResize="0"/>
          <p:nvPr/>
        </p:nvPicPr>
        <p:blipFill>
          <a:blip r:embed="rId6">
            <a:alphaModFix/>
          </a:blip>
          <a:stretch>
            <a:fillRect/>
          </a:stretch>
        </p:blipFill>
        <p:spPr>
          <a:xfrm>
            <a:off x="5601463" y="1861388"/>
            <a:ext cx="2391125" cy="1956375"/>
          </a:xfrm>
          <a:prstGeom prst="rect">
            <a:avLst/>
          </a:prstGeom>
          <a:noFill/>
          <a:ln>
            <a:noFill/>
          </a:ln>
        </p:spPr>
      </p:pic>
      <p:pic>
        <p:nvPicPr>
          <p:cNvPr id="594" name="Google Shape;594;g24b77f728cd_0_78" title="DemoFaceOcc1_CSRT.avi">
            <a:hlinkClick r:id="rId7"/>
          </p:cNvPr>
          <p:cNvPicPr preferRelativeResize="0"/>
          <p:nvPr/>
        </p:nvPicPr>
        <p:blipFill>
          <a:blip r:embed="rId8">
            <a:alphaModFix/>
          </a:blip>
          <a:stretch>
            <a:fillRect/>
          </a:stretch>
        </p:blipFill>
        <p:spPr>
          <a:xfrm>
            <a:off x="1545038" y="1861400"/>
            <a:ext cx="2391125" cy="1956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1000"/>
                                        <p:tgtEl>
                                          <p:spTgt spid="594"/>
                                        </p:tgtEl>
                                      </p:cBhvr>
                                    </p:animEffect>
                                  </p:childTnLst>
                                </p:cTn>
                              </p:par>
                              <p:par>
                                <p:cTn id="8" presetID="10" presetClass="entr" presetSubtype="0" fill="hold" nodeType="withEffect">
                                  <p:stCondLst>
                                    <p:cond delay="0"/>
                                  </p:stCondLst>
                                  <p:childTnLst>
                                    <p:set>
                                      <p:cBhvr>
                                        <p:cTn id="9" dur="1" fill="hold">
                                          <p:stCondLst>
                                            <p:cond delay="0"/>
                                          </p:stCondLst>
                                        </p:cTn>
                                        <p:tgtEl>
                                          <p:spTgt spid="593"/>
                                        </p:tgtEl>
                                        <p:attrNameLst>
                                          <p:attrName>style.visibility</p:attrName>
                                        </p:attrNameLst>
                                      </p:cBhvr>
                                      <p:to>
                                        <p:strVal val="visible"/>
                                      </p:to>
                                    </p:set>
                                    <p:animEffect transition="in" filter="fade">
                                      <p:cBhvr>
                                        <p:cTn id="10" dur="10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24b77f728cd_0_98"/>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47</a:t>
            </a:fld>
            <a:endParaRPr/>
          </a:p>
        </p:txBody>
      </p:sp>
      <p:sp>
        <p:nvSpPr>
          <p:cNvPr id="600" name="Google Shape;600;g24b77f728cd_0_98"/>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601" name="Google Shape;601;g24b77f728cd_0_98"/>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602" name="Google Shape;602;g24b77f728cd_0_98"/>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Demo tr</a:t>
            </a:r>
            <a:r>
              <a:rPr lang="en" sz="2000" b="1">
                <a:solidFill>
                  <a:srgbClr val="0E78C0"/>
                </a:solidFill>
                <a:latin typeface="Exo 2"/>
                <a:ea typeface="Exo 2"/>
                <a:cs typeface="Exo 2"/>
                <a:sym typeface="Exo 2"/>
              </a:rPr>
              <a:t>ên OTB2015</a:t>
            </a:r>
            <a:endParaRPr sz="2000" b="1" i="0" u="none" strike="noStrike" cap="none">
              <a:solidFill>
                <a:srgbClr val="0E78C0"/>
              </a:solidFill>
              <a:latin typeface="Exo 2"/>
              <a:ea typeface="Exo 2"/>
              <a:cs typeface="Exo 2"/>
              <a:sym typeface="Exo 2"/>
            </a:endParaRPr>
          </a:p>
        </p:txBody>
      </p:sp>
      <p:pic>
        <p:nvPicPr>
          <p:cNvPr id="603" name="Google Shape;603;g24b77f728cd_0_98"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604" name="Google Shape;604;g24b77f728cd_0_98"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05" name="Google Shape;605;g24b77f728cd_0_98"/>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606" name="Google Shape;606;g24b77f728cd_0_98"/>
          <p:cNvSpPr txBox="1"/>
          <p:nvPr/>
        </p:nvSpPr>
        <p:spPr>
          <a:xfrm>
            <a:off x="1183550" y="999925"/>
            <a:ext cx="6371400" cy="615600"/>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None/>
            </a:pPr>
            <a:r>
              <a:rPr lang="en" sz="1400" b="0" i="0" u="none" strike="noStrike" cap="none" dirty="0">
                <a:solidFill>
                  <a:srgbClr val="000000"/>
                </a:solidFill>
                <a:latin typeface="Source Sans Pro"/>
                <a:ea typeface="Source Sans Pro"/>
                <a:cs typeface="Source Sans Pro"/>
                <a:sym typeface="Source Sans Pro"/>
              </a:rPr>
              <a:t>Chuỗi khung hình: </a:t>
            </a:r>
            <a:r>
              <a:rPr lang="en" dirty="0">
                <a:latin typeface="Source Sans Pro"/>
                <a:ea typeface="Source Sans Pro"/>
                <a:cs typeface="Source Sans Pro"/>
                <a:sym typeface="Source Sans Pro"/>
              </a:rPr>
              <a:t>Human3 </a:t>
            </a:r>
            <a:r>
              <a:rPr lang="en" sz="1400" b="0" i="0" u="none" strike="noStrike" cap="none" dirty="0">
                <a:solidFill>
                  <a:srgbClr val="000000"/>
                </a:solidFill>
                <a:latin typeface="Source Sans Pro"/>
                <a:ea typeface="Source Sans Pro"/>
                <a:cs typeface="Source Sans Pro"/>
                <a:sym typeface="Source Sans Pro"/>
              </a:rPr>
              <a:t>(Io</a:t>
            </a:r>
            <a:r>
              <a:rPr lang="en" dirty="0">
                <a:latin typeface="Source Sans Pro"/>
                <a:ea typeface="Source Sans Pro"/>
                <a:cs typeface="Source Sans Pro"/>
                <a:sym typeface="Source Sans Pro"/>
              </a:rPr>
              <a:t>U thấp nhất của cả thuật toán KCF và CSRT)</a:t>
            </a:r>
            <a:endParaRPr sz="1400" b="0"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Source Sans Pro"/>
              <a:ea typeface="Source Sans Pro"/>
              <a:cs typeface="Source Sans Pro"/>
              <a:sym typeface="Source Sans Pro"/>
            </a:endParaRPr>
          </a:p>
        </p:txBody>
      </p:sp>
      <p:sp>
        <p:nvSpPr>
          <p:cNvPr id="607" name="Google Shape;607;g24b77f728cd_0_98"/>
          <p:cNvSpPr txBox="1"/>
          <p:nvPr/>
        </p:nvSpPr>
        <p:spPr>
          <a:xfrm>
            <a:off x="2016100" y="43432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CSRT - 0.015626</a:t>
            </a:r>
            <a:endParaRPr>
              <a:latin typeface="Source Sans Pro"/>
              <a:ea typeface="Source Sans Pro"/>
              <a:cs typeface="Source Sans Pro"/>
              <a:sym typeface="Source Sans Pro"/>
            </a:endParaRPr>
          </a:p>
        </p:txBody>
      </p:sp>
      <p:sp>
        <p:nvSpPr>
          <p:cNvPr id="608" name="Google Shape;608;g24b77f728cd_0_98"/>
          <p:cNvSpPr txBox="1"/>
          <p:nvPr/>
        </p:nvSpPr>
        <p:spPr>
          <a:xfrm>
            <a:off x="6017225" y="4343200"/>
            <a:ext cx="136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KCF- 0.002577</a:t>
            </a:r>
            <a:endParaRPr>
              <a:latin typeface="Source Sans Pro"/>
              <a:ea typeface="Source Sans Pro"/>
              <a:cs typeface="Source Sans Pro"/>
              <a:sym typeface="Source Sans Pro"/>
            </a:endParaRPr>
          </a:p>
        </p:txBody>
      </p:sp>
      <p:pic>
        <p:nvPicPr>
          <p:cNvPr id="609" name="Google Shape;609;g24b77f728cd_0_98" title="DemoHuman3_KCF.avi">
            <a:hlinkClick r:id="rId5"/>
          </p:cNvPr>
          <p:cNvPicPr preferRelativeResize="0"/>
          <p:nvPr/>
        </p:nvPicPr>
        <p:blipFill>
          <a:blip r:embed="rId6">
            <a:alphaModFix/>
          </a:blip>
          <a:stretch>
            <a:fillRect/>
          </a:stretch>
        </p:blipFill>
        <p:spPr>
          <a:xfrm>
            <a:off x="5693825" y="1615513"/>
            <a:ext cx="2007310" cy="2676413"/>
          </a:xfrm>
          <a:prstGeom prst="rect">
            <a:avLst/>
          </a:prstGeom>
          <a:noFill/>
          <a:ln>
            <a:noFill/>
          </a:ln>
        </p:spPr>
      </p:pic>
      <p:pic>
        <p:nvPicPr>
          <p:cNvPr id="610" name="Google Shape;610;g24b77f728cd_0_98" title="DemoHuman3_CSRT.avi">
            <a:hlinkClick r:id="rId7"/>
          </p:cNvPr>
          <p:cNvPicPr preferRelativeResize="0"/>
          <p:nvPr/>
        </p:nvPicPr>
        <p:blipFill>
          <a:blip r:embed="rId8">
            <a:alphaModFix/>
          </a:blip>
          <a:stretch>
            <a:fillRect/>
          </a:stretch>
        </p:blipFill>
        <p:spPr>
          <a:xfrm>
            <a:off x="1519400" y="1615513"/>
            <a:ext cx="2007310" cy="26764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1000"/>
                                        <p:tgtEl>
                                          <p:spTgt spid="609"/>
                                        </p:tgtEl>
                                      </p:cBhvr>
                                    </p:animEffect>
                                  </p:childTnLst>
                                </p:cTn>
                              </p:par>
                              <p:par>
                                <p:cTn id="8" presetID="10" presetClass="entr" presetSubtype="0"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Effect transition="in" filter="fade">
                                      <p:cBhvr>
                                        <p:cTn id="10" dur="10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24b8170d6bd_2_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48</a:t>
            </a:fld>
            <a:endParaRPr/>
          </a:p>
        </p:txBody>
      </p:sp>
      <p:sp>
        <p:nvSpPr>
          <p:cNvPr id="616" name="Google Shape;616;g24b8170d6bd_2_0"/>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617" name="Google Shape;617;g24b8170d6bd_2_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618" name="Google Shape;618;g24b8170d6bd_2_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2000"/>
              <a:buFont typeface="Arial"/>
              <a:buNone/>
            </a:pPr>
            <a:r>
              <a:rPr lang="en" sz="2000" b="1">
                <a:solidFill>
                  <a:srgbClr val="0E78C0"/>
                </a:solidFill>
                <a:latin typeface="Exo 2"/>
                <a:ea typeface="Exo 2"/>
                <a:cs typeface="Exo 2"/>
                <a:sym typeface="Exo 2"/>
              </a:rPr>
              <a:t>Demo trên data của mình</a:t>
            </a:r>
            <a:endParaRPr sz="2000" b="1">
              <a:solidFill>
                <a:srgbClr val="0E78C0"/>
              </a:solidFill>
              <a:latin typeface="Exo 2"/>
              <a:ea typeface="Exo 2"/>
              <a:cs typeface="Exo 2"/>
              <a:sym typeface="Exo 2"/>
            </a:endParaRPr>
          </a:p>
        </p:txBody>
      </p:sp>
      <p:pic>
        <p:nvPicPr>
          <p:cNvPr id="619" name="Google Shape;619;g24b8170d6bd_2_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620" name="Google Shape;620;g24b8170d6bd_2_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21" name="Google Shape;621;g24b8170d6bd_2_0"/>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622" name="Google Shape;622;g24b8170d6bd_2_0"/>
          <p:cNvSpPr txBox="1"/>
          <p:nvPr/>
        </p:nvSpPr>
        <p:spPr>
          <a:xfrm>
            <a:off x="1183550" y="999925"/>
            <a:ext cx="6371400" cy="615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Source Sans Pro"/>
              <a:buChar char="●"/>
            </a:pPr>
            <a:r>
              <a:rPr lang="en">
                <a:latin typeface="Source Sans Pro"/>
                <a:ea typeface="Source Sans Pro"/>
                <a:cs typeface="Source Sans Pro"/>
                <a:sym typeface="Source Sans Pro"/>
              </a:rPr>
              <a:t>Bây giờ mình sẽ thử nghiệm trên video mà mình nhập vào nhé.</a:t>
            </a:r>
            <a:endParaRPr>
              <a:latin typeface="Source Sans Pro"/>
              <a:ea typeface="Source Sans Pro"/>
              <a:cs typeface="Source Sans Pro"/>
              <a:sym typeface="Source Sans Pro"/>
            </a:endParaRPr>
          </a:p>
          <a:p>
            <a:pPr marL="457200" marR="0" lvl="0" indent="-317500" algn="l" rtl="0">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Ở đây mình sẽ chạy trên video mot.mp4</a:t>
            </a:r>
            <a:endParaRPr>
              <a:latin typeface="Source Sans Pro"/>
              <a:ea typeface="Source Sans Pro"/>
              <a:cs typeface="Source Sans Pro"/>
              <a:sym typeface="Source Sans Pro"/>
            </a:endParaRPr>
          </a:p>
        </p:txBody>
      </p:sp>
      <p:pic>
        <p:nvPicPr>
          <p:cNvPr id="623" name="Google Shape;623;g24b8170d6bd_2_0" title="mot.mp4">
            <a:hlinkClick r:id="rId5"/>
          </p:cNvPr>
          <p:cNvPicPr preferRelativeResize="0"/>
          <p:nvPr/>
        </p:nvPicPr>
        <p:blipFill>
          <a:blip r:embed="rId6">
            <a:alphaModFix/>
          </a:blip>
          <a:stretch>
            <a:fillRect/>
          </a:stretch>
        </p:blipFill>
        <p:spPr>
          <a:xfrm>
            <a:off x="2192963" y="1615513"/>
            <a:ext cx="4758067" cy="2676413"/>
          </a:xfrm>
          <a:prstGeom prst="rect">
            <a:avLst/>
          </a:prstGeom>
          <a:noFill/>
          <a:ln>
            <a:noFill/>
          </a:ln>
        </p:spPr>
      </p:pic>
      <p:sp>
        <p:nvSpPr>
          <p:cNvPr id="624" name="Google Shape;624;g24b8170d6bd_2_0"/>
          <p:cNvSpPr txBox="1"/>
          <p:nvPr/>
        </p:nvSpPr>
        <p:spPr>
          <a:xfrm>
            <a:off x="2426100" y="4406800"/>
            <a:ext cx="429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Video mình đưa vào</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Effect transition="in" filter="fade">
                                      <p:cBhvr>
                                        <p:cTn id="7" dur="10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24b7fa4722d_0_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49</a:t>
            </a:fld>
            <a:endParaRPr/>
          </a:p>
        </p:txBody>
      </p:sp>
      <p:sp>
        <p:nvSpPr>
          <p:cNvPr id="630" name="Google Shape;630;g24b7fa4722d_0_0"/>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631" name="Google Shape;631;g24b7fa4722d_0_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632" name="Google Shape;632;g24b7fa4722d_0_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2000"/>
              <a:buFont typeface="Arial"/>
              <a:buNone/>
            </a:pPr>
            <a:r>
              <a:rPr lang="en" sz="2000" b="1">
                <a:solidFill>
                  <a:srgbClr val="0E78C0"/>
                </a:solidFill>
                <a:latin typeface="Exo 2"/>
                <a:ea typeface="Exo 2"/>
                <a:cs typeface="Exo 2"/>
                <a:sym typeface="Exo 2"/>
              </a:rPr>
              <a:t>Demo trên video bất kỳ</a:t>
            </a:r>
            <a:endParaRPr sz="2000" b="1">
              <a:solidFill>
                <a:srgbClr val="0E78C0"/>
              </a:solidFill>
              <a:latin typeface="Exo 2"/>
              <a:ea typeface="Exo 2"/>
              <a:cs typeface="Exo 2"/>
              <a:sym typeface="Exo 2"/>
            </a:endParaRPr>
          </a:p>
        </p:txBody>
      </p:sp>
      <p:pic>
        <p:nvPicPr>
          <p:cNvPr id="633" name="Google Shape;633;g24b7fa4722d_0_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634" name="Google Shape;634;g24b7fa4722d_0_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35" name="Google Shape;635;g24b7fa4722d_0_0"/>
          <p:cNvSpPr txBox="1"/>
          <p:nvPr/>
        </p:nvSpPr>
        <p:spPr>
          <a:xfrm>
            <a:off x="783450" y="1335975"/>
            <a:ext cx="757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636" name="Google Shape;636;g24b7fa4722d_0_0"/>
          <p:cNvSpPr txBox="1"/>
          <p:nvPr/>
        </p:nvSpPr>
        <p:spPr>
          <a:xfrm>
            <a:off x="2426100" y="960900"/>
            <a:ext cx="429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Kết quả tracking video mình đưa vào</a:t>
            </a:r>
            <a:endParaRPr>
              <a:latin typeface="Source Sans Pro"/>
              <a:ea typeface="Source Sans Pro"/>
              <a:cs typeface="Source Sans Pro"/>
              <a:sym typeface="Source Sans Pro"/>
            </a:endParaRPr>
          </a:p>
        </p:txBody>
      </p:sp>
      <p:pic>
        <p:nvPicPr>
          <p:cNvPr id="637" name="Google Shape;637;g24b7fa4722d_0_0" title="Demomot.avi">
            <a:hlinkClick r:id="rId5"/>
          </p:cNvPr>
          <p:cNvPicPr preferRelativeResize="0"/>
          <p:nvPr/>
        </p:nvPicPr>
        <p:blipFill>
          <a:blip r:embed="rId6">
            <a:alphaModFix/>
          </a:blip>
          <a:stretch>
            <a:fillRect/>
          </a:stretch>
        </p:blipFill>
        <p:spPr>
          <a:xfrm>
            <a:off x="4792161" y="1576400"/>
            <a:ext cx="4077638" cy="2293675"/>
          </a:xfrm>
          <a:prstGeom prst="rect">
            <a:avLst/>
          </a:prstGeom>
          <a:noFill/>
          <a:ln>
            <a:noFill/>
          </a:ln>
        </p:spPr>
      </p:pic>
      <p:sp>
        <p:nvSpPr>
          <p:cNvPr id="638" name="Google Shape;638;g24b7fa4722d_0_0"/>
          <p:cNvSpPr txBox="1"/>
          <p:nvPr/>
        </p:nvSpPr>
        <p:spPr>
          <a:xfrm>
            <a:off x="6556625" y="4041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KCF</a:t>
            </a:r>
            <a:endParaRPr>
              <a:latin typeface="Source Sans Pro"/>
              <a:ea typeface="Source Sans Pro"/>
              <a:cs typeface="Source Sans Pro"/>
              <a:sym typeface="Source Sans Pro"/>
            </a:endParaRPr>
          </a:p>
        </p:txBody>
      </p:sp>
      <p:pic>
        <p:nvPicPr>
          <p:cNvPr id="639" name="Google Shape;639;g24b7fa4722d_0_0" title="Demomot_CSRT.avi">
            <a:hlinkClick r:id="rId7"/>
          </p:cNvPr>
          <p:cNvPicPr preferRelativeResize="0"/>
          <p:nvPr/>
        </p:nvPicPr>
        <p:blipFill>
          <a:blip r:embed="rId8">
            <a:alphaModFix/>
          </a:blip>
          <a:stretch>
            <a:fillRect/>
          </a:stretch>
        </p:blipFill>
        <p:spPr>
          <a:xfrm>
            <a:off x="340550" y="1559538"/>
            <a:ext cx="4077651" cy="2293679"/>
          </a:xfrm>
          <a:prstGeom prst="rect">
            <a:avLst/>
          </a:prstGeom>
          <a:noFill/>
          <a:ln>
            <a:noFill/>
          </a:ln>
        </p:spPr>
      </p:pic>
      <p:sp>
        <p:nvSpPr>
          <p:cNvPr id="640" name="Google Shape;640;g24b7fa4722d_0_0"/>
          <p:cNvSpPr txBox="1"/>
          <p:nvPr/>
        </p:nvSpPr>
        <p:spPr>
          <a:xfrm>
            <a:off x="2058825" y="4051675"/>
            <a:ext cx="64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CSRT</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7"/>
                                        </p:tgtEl>
                                        <p:attrNameLst>
                                          <p:attrName>style.visibility</p:attrName>
                                        </p:attrNameLst>
                                      </p:cBhvr>
                                      <p:to>
                                        <p:strVal val="visible"/>
                                      </p:to>
                                    </p:set>
                                    <p:animEffect transition="in" filter="fade">
                                      <p:cBhvr>
                                        <p:cTn id="7" dur="1000"/>
                                        <p:tgtEl>
                                          <p:spTgt spid="637"/>
                                        </p:tgtEl>
                                      </p:cBhvr>
                                    </p:animEffect>
                                  </p:childTnLst>
                                </p:cTn>
                              </p:par>
                              <p:par>
                                <p:cTn id="8" presetID="10" presetClass="entr" presetSubtype="0" fill="hold" nodeType="withEffect">
                                  <p:stCondLst>
                                    <p:cond delay="0"/>
                                  </p:stCondLst>
                                  <p:childTnLst>
                                    <p:set>
                                      <p:cBhvr>
                                        <p:cTn id="9" dur="1" fill="hold">
                                          <p:stCondLst>
                                            <p:cond delay="0"/>
                                          </p:stCondLst>
                                        </p:cTn>
                                        <p:tgtEl>
                                          <p:spTgt spid="639"/>
                                        </p:tgtEl>
                                        <p:attrNameLst>
                                          <p:attrName>style.visibility</p:attrName>
                                        </p:attrNameLst>
                                      </p:cBhvr>
                                      <p:to>
                                        <p:strVal val="visible"/>
                                      </p:to>
                                    </p:set>
                                    <p:animEffect transition="in" filter="fade">
                                      <p:cBhvr>
                                        <p:cTn id="10" dur="10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25b4954b75_0_32"/>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5</a:t>
            </a:fld>
            <a:endParaRPr/>
          </a:p>
        </p:txBody>
      </p:sp>
      <p:sp>
        <p:nvSpPr>
          <p:cNvPr id="109" name="Google Shape;109;g225b4954b75_0_32"/>
          <p:cNvSpPr txBox="1"/>
          <p:nvPr/>
        </p:nvSpPr>
        <p:spPr>
          <a:xfrm>
            <a:off x="274200" y="1669688"/>
            <a:ext cx="8595600" cy="492600"/>
          </a:xfrm>
          <a:prstGeom prst="rect">
            <a:avLst/>
          </a:prstGeom>
          <a:no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Exo 2"/>
              <a:ea typeface="Exo 2"/>
              <a:cs typeface="Exo 2"/>
              <a:sym typeface="Exo 2"/>
            </a:endParaRPr>
          </a:p>
        </p:txBody>
      </p:sp>
      <p:cxnSp>
        <p:nvCxnSpPr>
          <p:cNvPr id="110" name="Google Shape;110;g225b4954b75_0_32"/>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11" name="Google Shape;111;g225b4954b75_0_32"/>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Single Object Tracking (SOT) là gì?</a:t>
            </a:r>
            <a:endParaRPr sz="2000" b="1" i="0" u="none" strike="noStrike" cap="none">
              <a:solidFill>
                <a:srgbClr val="0E78C0"/>
              </a:solidFill>
              <a:latin typeface="Exo 2"/>
              <a:ea typeface="Exo 2"/>
              <a:cs typeface="Exo 2"/>
              <a:sym typeface="Exo 2"/>
            </a:endParaRPr>
          </a:p>
        </p:txBody>
      </p:sp>
      <p:pic>
        <p:nvPicPr>
          <p:cNvPr id="112" name="Google Shape;112;g225b4954b75_0_32"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13" name="Google Shape;113;g225b4954b75_0_32"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14" name="Google Shape;114;g225b4954b75_0_32"/>
          <p:cNvSpPr txBox="1"/>
          <p:nvPr/>
        </p:nvSpPr>
        <p:spPr>
          <a:xfrm>
            <a:off x="783450" y="1335975"/>
            <a:ext cx="7577100" cy="831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Single object tracking là quá trình xác định và theo dõi vị trí của </a:t>
            </a:r>
            <a:r>
              <a:rPr lang="en" sz="1400" b="1" i="0" u="none" strike="noStrike" cap="none">
                <a:solidFill>
                  <a:srgbClr val="000000"/>
                </a:solidFill>
                <a:latin typeface="Source Sans Pro"/>
                <a:ea typeface="Source Sans Pro"/>
                <a:cs typeface="Source Sans Pro"/>
                <a:sym typeface="Source Sans Pro"/>
              </a:rPr>
              <a:t>một </a:t>
            </a:r>
            <a:r>
              <a:rPr lang="en" sz="1400" b="0" i="0" u="none" strike="noStrike" cap="none">
                <a:solidFill>
                  <a:srgbClr val="000000"/>
                </a:solidFill>
                <a:latin typeface="Source Sans Pro"/>
                <a:ea typeface="Source Sans Pro"/>
                <a:cs typeface="Source Sans Pro"/>
                <a:sym typeface="Source Sans Pro"/>
              </a:rPr>
              <a:t>đối tượng di động trong </a:t>
            </a:r>
            <a:r>
              <a:rPr lang="en" sz="1400" b="1" i="0" u="none" strike="noStrike" cap="none">
                <a:solidFill>
                  <a:srgbClr val="000000"/>
                </a:solidFill>
                <a:latin typeface="Source Sans Pro"/>
                <a:ea typeface="Source Sans Pro"/>
                <a:cs typeface="Source Sans Pro"/>
                <a:sym typeface="Source Sans Pro"/>
              </a:rPr>
              <a:t>một chuỗi hình ảnh</a:t>
            </a:r>
            <a:r>
              <a:rPr lang="en" sz="1400" b="0" i="0" u="none" strike="noStrike" cap="none">
                <a:solidFill>
                  <a:srgbClr val="000000"/>
                </a:solidFill>
                <a:latin typeface="Source Sans Pro"/>
                <a:ea typeface="Source Sans Pro"/>
                <a:cs typeface="Source Sans Pro"/>
                <a:sym typeface="Source Sans Pro"/>
              </a:rPr>
              <a:t> hoặc </a:t>
            </a:r>
            <a:r>
              <a:rPr lang="en" sz="1400" b="1" i="0" u="none" strike="noStrike" cap="none">
                <a:solidFill>
                  <a:srgbClr val="000000"/>
                </a:solidFill>
                <a:latin typeface="Source Sans Pro"/>
                <a:ea typeface="Source Sans Pro"/>
                <a:cs typeface="Source Sans Pro"/>
                <a:sym typeface="Source Sans Pro"/>
              </a:rPr>
              <a:t>video</a:t>
            </a:r>
            <a:r>
              <a:rPr lang="en" sz="1400" b="0" i="0" u="none" strike="noStrike" cap="none">
                <a:solidFill>
                  <a:srgbClr val="000000"/>
                </a:solidFill>
                <a:latin typeface="Source Sans Pro"/>
                <a:ea typeface="Source Sans Pro"/>
                <a:cs typeface="Source Sans Pro"/>
                <a:sym typeface="Source Sans Pro"/>
              </a:rPr>
              <a:t>.</a:t>
            </a:r>
            <a:endParaRPr sz="14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pic>
        <p:nvPicPr>
          <p:cNvPr id="115" name="Google Shape;115;g225b4954b75_0_32" title="visualize dataset OTB2013 Basketball">
            <a:hlinkClick r:id="rId5"/>
          </p:cNvPr>
          <p:cNvPicPr preferRelativeResize="0"/>
          <p:nvPr/>
        </p:nvPicPr>
        <p:blipFill rotWithShape="1">
          <a:blip r:embed="rId6">
            <a:alphaModFix/>
          </a:blip>
          <a:srcRect/>
          <a:stretch/>
        </p:blipFill>
        <p:spPr>
          <a:xfrm>
            <a:off x="1997065" y="2045600"/>
            <a:ext cx="5149875" cy="289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g225b4954b75_0_16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646" name="Google Shape;646;g225b4954b75_0_16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647" name="Google Shape;647;g225b4954b75_0_164"/>
          <p:cNvSpPr txBox="1"/>
          <p:nvPr/>
        </p:nvSpPr>
        <p:spPr>
          <a:xfrm>
            <a:off x="953814" y="4086328"/>
            <a:ext cx="7236372" cy="599603"/>
          </a:xfrm>
          <a:prstGeom prst="rect">
            <a:avLst/>
          </a:prstGeom>
          <a:noFill/>
          <a:ln>
            <a:noFill/>
          </a:ln>
        </p:spPr>
        <p:txBody>
          <a:bodyPr spcFirstLastPara="1" wrap="square" lIns="68550" tIns="68550" rIns="68550" bIns="68550" anchor="t"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1" i="0" u="none" strike="noStrike" cap="none" dirty="0">
              <a:solidFill>
                <a:srgbClr val="000000"/>
              </a:solidFill>
              <a:latin typeface="Exo 2"/>
              <a:ea typeface="Exo 2"/>
              <a:cs typeface="Exo 2"/>
              <a:sym typeface="Exo 2"/>
            </a:endParaRPr>
          </a:p>
          <a:p>
            <a:pPr marL="0" marR="0" lvl="0" indent="0" algn="ctr" rtl="0">
              <a:lnSpc>
                <a:spcPct val="100000"/>
              </a:lnSpc>
              <a:spcBef>
                <a:spcPts val="0"/>
              </a:spcBef>
              <a:spcAft>
                <a:spcPts val="0"/>
              </a:spcAft>
              <a:buClr>
                <a:srgbClr val="000000"/>
              </a:buClr>
              <a:buSzPts val="1050"/>
              <a:buFont typeface="Arial"/>
              <a:buNone/>
            </a:pPr>
            <a:r>
              <a:rPr lang="en" sz="1050" b="1" i="0" u="sng" strike="noStrike" cap="none" dirty="0">
                <a:solidFill>
                  <a:schemeClr val="hlink"/>
                </a:solidFill>
                <a:latin typeface="Exo 2"/>
                <a:ea typeface="Exo 2"/>
                <a:cs typeface="Exo 2"/>
                <a:sym typeface="Exo 2"/>
                <a:hlinkClick r:id="rId5"/>
              </a:rPr>
              <a:t>21520064@gm.uit.edu.vn</a:t>
            </a:r>
            <a:endParaRPr sz="1050" b="1" i="0" u="none" strike="noStrike" cap="none" dirty="0">
              <a:solidFill>
                <a:srgbClr val="000000"/>
              </a:solidFill>
              <a:latin typeface="Exo 2"/>
              <a:ea typeface="Exo 2"/>
              <a:cs typeface="Exo 2"/>
              <a:sym typeface="Exo 2"/>
            </a:endParaRPr>
          </a:p>
          <a:p>
            <a:pPr marL="0" marR="0" lvl="0" indent="0" algn="ctr" rtl="0">
              <a:lnSpc>
                <a:spcPct val="100000"/>
              </a:lnSpc>
              <a:spcBef>
                <a:spcPts val="0"/>
              </a:spcBef>
              <a:spcAft>
                <a:spcPts val="0"/>
              </a:spcAft>
              <a:buClr>
                <a:srgbClr val="000000"/>
              </a:buClr>
              <a:buSzPts val="1050"/>
              <a:buFont typeface="Arial"/>
              <a:buNone/>
            </a:pPr>
            <a:r>
              <a:rPr lang="en" sz="1100" b="0" i="0" u="sng" strike="noStrike" cap="none" dirty="0">
                <a:solidFill>
                  <a:schemeClr val="hlink"/>
                </a:solidFill>
                <a:latin typeface="Arial"/>
                <a:ea typeface="Arial"/>
                <a:cs typeface="Arial"/>
                <a:sym typeface="Arial"/>
                <a:hlinkClick r:id="rId6"/>
              </a:rPr>
              <a:t>Trương Thanh Minh | Facebook</a:t>
            </a:r>
            <a:endParaRPr lang="en" sz="1100" b="0" i="0" u="sng" strike="noStrike" cap="none" dirty="0">
              <a:solidFill>
                <a:schemeClr val="hlink"/>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200" dirty="0" err="1">
                <a:hlinkClick r:id="rId7"/>
              </a:rPr>
              <a:t>trthminh</a:t>
            </a:r>
            <a:r>
              <a:rPr lang="en-US" sz="1200" dirty="0">
                <a:hlinkClick r:id="rId7"/>
              </a:rPr>
              <a:t>/CS231.N21.KHTN: </a:t>
            </a:r>
            <a:r>
              <a:rPr lang="en-US" sz="1200" dirty="0" err="1">
                <a:hlinkClick r:id="rId7"/>
              </a:rPr>
              <a:t>Nhập</a:t>
            </a:r>
            <a:r>
              <a:rPr lang="en-US" sz="1200" dirty="0">
                <a:hlinkClick r:id="rId7"/>
              </a:rPr>
              <a:t> </a:t>
            </a:r>
            <a:r>
              <a:rPr lang="en-US" sz="1200" dirty="0" err="1">
                <a:hlinkClick r:id="rId7"/>
              </a:rPr>
              <a:t>môn</a:t>
            </a:r>
            <a:r>
              <a:rPr lang="en-US" sz="1200" dirty="0">
                <a:hlinkClick r:id="rId7"/>
              </a:rPr>
              <a:t> </a:t>
            </a:r>
            <a:r>
              <a:rPr lang="en-US" sz="1200" dirty="0" err="1">
                <a:hlinkClick r:id="rId7"/>
              </a:rPr>
              <a:t>Thị</a:t>
            </a:r>
            <a:r>
              <a:rPr lang="en-US" sz="1200" dirty="0">
                <a:hlinkClick r:id="rId7"/>
              </a:rPr>
              <a:t> </a:t>
            </a:r>
            <a:r>
              <a:rPr lang="en-US" sz="1200" dirty="0" err="1">
                <a:hlinkClick r:id="rId7"/>
              </a:rPr>
              <a:t>giác</a:t>
            </a:r>
            <a:r>
              <a:rPr lang="en-US" sz="1200" dirty="0">
                <a:hlinkClick r:id="rId7"/>
              </a:rPr>
              <a:t> </a:t>
            </a:r>
            <a:r>
              <a:rPr lang="en-US" sz="1200" dirty="0" err="1">
                <a:hlinkClick r:id="rId7"/>
              </a:rPr>
              <a:t>máy</a:t>
            </a:r>
            <a:r>
              <a:rPr lang="en-US" sz="1200" dirty="0">
                <a:hlinkClick r:id="rId7"/>
              </a:rPr>
              <a:t> </a:t>
            </a:r>
            <a:r>
              <a:rPr lang="en-US" sz="1200" dirty="0" err="1">
                <a:hlinkClick r:id="rId7"/>
              </a:rPr>
              <a:t>tính</a:t>
            </a:r>
            <a:r>
              <a:rPr lang="en-US" sz="1200" dirty="0">
                <a:hlinkClick r:id="rId7"/>
              </a:rPr>
              <a:t> - Introduction to Computer Vision (github.com)</a:t>
            </a:r>
            <a:endParaRPr sz="1050" b="1" i="0" u="none" strike="noStrike" cap="none" dirty="0">
              <a:solidFill>
                <a:srgbClr val="000000"/>
              </a:solidFill>
              <a:latin typeface="Exo 2"/>
              <a:ea typeface="Exo 2"/>
              <a:cs typeface="Exo 2"/>
              <a:sym typeface="Exo 2"/>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dirty="0">
              <a:solidFill>
                <a:srgbClr val="0E78C0"/>
              </a:solidFill>
              <a:latin typeface="Exo 2"/>
              <a:ea typeface="Exo 2"/>
              <a:cs typeface="Exo 2"/>
              <a:sym typeface="Exo 2"/>
            </a:endParaRPr>
          </a:p>
        </p:txBody>
      </p:sp>
      <p:sp>
        <p:nvSpPr>
          <p:cNvPr id="648" name="Google Shape;648;g225b4954b75_0_164"/>
          <p:cNvSpPr txBox="1"/>
          <p:nvPr/>
        </p:nvSpPr>
        <p:spPr>
          <a:xfrm flipH="1">
            <a:off x="818150" y="707343"/>
            <a:ext cx="7507800" cy="466500"/>
          </a:xfrm>
          <a:prstGeom prst="rect">
            <a:avLst/>
          </a:prstGeom>
          <a:noFill/>
          <a:ln>
            <a:noFill/>
          </a:ln>
        </p:spPr>
        <p:txBody>
          <a:bodyPr spcFirstLastPara="1" wrap="square" lIns="68550" tIns="68550" rIns="68550" bIns="68550" anchor="b"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rgbClr val="0E78C0"/>
                </a:solidFill>
                <a:latin typeface="Exo 2"/>
                <a:ea typeface="Exo 2"/>
                <a:cs typeface="Exo 2"/>
                <a:sym typeface="Exo 2"/>
              </a:rPr>
              <a:t>THANKS</a:t>
            </a:r>
            <a:r>
              <a:rPr lang="en" sz="3000" b="1" i="0" u="none" strike="noStrike" cap="none">
                <a:solidFill>
                  <a:srgbClr val="0E78C0"/>
                </a:solidFill>
                <a:latin typeface="Exo 2"/>
                <a:ea typeface="Exo 2"/>
                <a:cs typeface="Exo 2"/>
                <a:sym typeface="Exo 2"/>
              </a:rPr>
              <a:t> FOR LISTENING!</a:t>
            </a:r>
            <a:endParaRPr sz="1400" b="0" i="0" u="none" strike="noStrike" cap="none">
              <a:solidFill>
                <a:srgbClr val="000000"/>
              </a:solidFill>
              <a:latin typeface="Arial"/>
              <a:ea typeface="Arial"/>
              <a:cs typeface="Arial"/>
              <a:sym typeface="Arial"/>
            </a:endParaRPr>
          </a:p>
        </p:txBody>
      </p:sp>
      <p:cxnSp>
        <p:nvCxnSpPr>
          <p:cNvPr id="649" name="Google Shape;649;g225b4954b75_0_164"/>
          <p:cNvCxnSpPr/>
          <p:nvPr/>
        </p:nvCxnSpPr>
        <p:spPr>
          <a:xfrm>
            <a:off x="7117776" y="1297564"/>
            <a:ext cx="2026200" cy="0"/>
          </a:xfrm>
          <a:prstGeom prst="straightConnector1">
            <a:avLst/>
          </a:prstGeom>
          <a:noFill/>
          <a:ln w="28575" cap="flat" cmpd="sng">
            <a:solidFill>
              <a:srgbClr val="0E78C0"/>
            </a:solidFill>
            <a:prstDash val="solid"/>
            <a:round/>
            <a:headEnd type="none" w="sm" len="sm"/>
            <a:tailEnd type="none" w="sm" len="sm"/>
          </a:ln>
        </p:spPr>
      </p:cxnSp>
      <p:cxnSp>
        <p:nvCxnSpPr>
          <p:cNvPr id="650" name="Google Shape;650;g225b4954b75_0_164"/>
          <p:cNvCxnSpPr/>
          <p:nvPr/>
        </p:nvCxnSpPr>
        <p:spPr>
          <a:xfrm>
            <a:off x="1" y="3822557"/>
            <a:ext cx="2026200" cy="0"/>
          </a:xfrm>
          <a:prstGeom prst="straightConnector1">
            <a:avLst/>
          </a:prstGeom>
          <a:noFill/>
          <a:ln w="28575" cap="flat" cmpd="sng">
            <a:solidFill>
              <a:srgbClr val="0E78C0"/>
            </a:solidFill>
            <a:prstDash val="solid"/>
            <a:round/>
            <a:headEnd type="none" w="sm" len="sm"/>
            <a:tailEnd type="none" w="sm" len="sm"/>
          </a:ln>
        </p:spPr>
      </p:cxnSp>
      <p:pic>
        <p:nvPicPr>
          <p:cNvPr id="1026" name="Picture 2">
            <a:extLst>
              <a:ext uri="{FF2B5EF4-FFF2-40B4-BE49-F238E27FC236}">
                <a16:creationId xmlns:a16="http://schemas.microsoft.com/office/drawing/2014/main" id="{EE9222A2-11FF-4A25-97B0-EAA31A4016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8984" y="1586994"/>
            <a:ext cx="4653981" cy="1969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25b4954b75_0_44"/>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6</a:t>
            </a:fld>
            <a:endParaRPr/>
          </a:p>
        </p:txBody>
      </p:sp>
      <p:cxnSp>
        <p:nvCxnSpPr>
          <p:cNvPr id="121" name="Google Shape;121;g225b4954b75_0_44"/>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22" name="Google Shape;122;g225b4954b75_0_44"/>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23" name="Google Shape;123;g225b4954b75_0_4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24" name="Google Shape;124;g225b4954b75_0_4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25" name="Google Shape;125;g225b4954b75_0_44"/>
          <p:cNvSpPr txBox="1"/>
          <p:nvPr/>
        </p:nvSpPr>
        <p:spPr>
          <a:xfrm>
            <a:off x="478439" y="2790200"/>
            <a:ext cx="8547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Source Sans Pro"/>
                <a:ea typeface="Source Sans Pro"/>
                <a:cs typeface="Source Sans Pro"/>
                <a:sym typeface="Source Sans Pro"/>
              </a:rPr>
              <a:t>Input</a:t>
            </a:r>
            <a:endParaRPr sz="1700" b="1" i="0" u="none" strike="noStrike" cap="none">
              <a:solidFill>
                <a:srgbClr val="000000"/>
              </a:solidFill>
              <a:latin typeface="Source Sans Pro"/>
              <a:ea typeface="Source Sans Pro"/>
              <a:cs typeface="Source Sans Pro"/>
              <a:sym typeface="Source Sans Pro"/>
            </a:endParaRPr>
          </a:p>
        </p:txBody>
      </p:sp>
      <p:cxnSp>
        <p:nvCxnSpPr>
          <p:cNvPr id="126" name="Google Shape;126;g225b4954b75_0_44"/>
          <p:cNvCxnSpPr>
            <a:stCxn id="125" idx="3"/>
            <a:endCxn id="127" idx="1"/>
          </p:cNvCxnSpPr>
          <p:nvPr/>
        </p:nvCxnSpPr>
        <p:spPr>
          <a:xfrm rot="10800000" flipH="1">
            <a:off x="1333139" y="2296400"/>
            <a:ext cx="1262700" cy="717000"/>
          </a:xfrm>
          <a:prstGeom prst="straightConnector1">
            <a:avLst/>
          </a:prstGeom>
          <a:noFill/>
          <a:ln w="9525" cap="flat" cmpd="sng">
            <a:solidFill>
              <a:schemeClr val="accent2"/>
            </a:solidFill>
            <a:prstDash val="solid"/>
            <a:round/>
            <a:headEnd type="none" w="sm" len="sm"/>
            <a:tailEnd type="triangle" w="med" len="med"/>
          </a:ln>
        </p:spPr>
      </p:cxnSp>
      <p:cxnSp>
        <p:nvCxnSpPr>
          <p:cNvPr id="128" name="Google Shape;128;g225b4954b75_0_44"/>
          <p:cNvCxnSpPr>
            <a:stCxn id="125" idx="3"/>
            <a:endCxn id="129" idx="1"/>
          </p:cNvCxnSpPr>
          <p:nvPr/>
        </p:nvCxnSpPr>
        <p:spPr>
          <a:xfrm>
            <a:off x="1333139" y="3013400"/>
            <a:ext cx="1262700" cy="377100"/>
          </a:xfrm>
          <a:prstGeom prst="straightConnector1">
            <a:avLst/>
          </a:prstGeom>
          <a:noFill/>
          <a:ln w="9525" cap="flat" cmpd="sng">
            <a:solidFill>
              <a:schemeClr val="accent2"/>
            </a:solidFill>
            <a:prstDash val="solid"/>
            <a:round/>
            <a:headEnd type="none" w="sm" len="sm"/>
            <a:tailEnd type="triangle" w="med" len="med"/>
          </a:ln>
        </p:spPr>
      </p:cxnSp>
      <p:sp>
        <p:nvSpPr>
          <p:cNvPr id="127" name="Google Shape;127;g225b4954b75_0_44"/>
          <p:cNvSpPr txBox="1"/>
          <p:nvPr/>
        </p:nvSpPr>
        <p:spPr>
          <a:xfrm>
            <a:off x="2595950" y="2096188"/>
            <a:ext cx="577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Chuỗi hình ảnh hoặc video mà trong đó chứa đối tượng ta muốn theo dõi</a:t>
            </a:r>
            <a:endParaRPr sz="1400" b="0" i="0" u="none" strike="noStrike" cap="none">
              <a:solidFill>
                <a:srgbClr val="000000"/>
              </a:solidFill>
              <a:latin typeface="Source Sans Pro"/>
              <a:ea typeface="Source Sans Pro"/>
              <a:cs typeface="Source Sans Pro"/>
              <a:sym typeface="Source Sans Pro"/>
            </a:endParaRPr>
          </a:p>
        </p:txBody>
      </p:sp>
      <p:sp>
        <p:nvSpPr>
          <p:cNvPr id="129" name="Google Shape;129;g225b4954b75_0_44"/>
          <p:cNvSpPr txBox="1"/>
          <p:nvPr/>
        </p:nvSpPr>
        <p:spPr>
          <a:xfrm>
            <a:off x="2595950" y="3190388"/>
            <a:ext cx="606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Vị trí ban đầu của đối tượng (trong khung hình đầu tiên) mà ta muốn theo dõi.</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25b4954b75_0_84"/>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7</a:t>
            </a:fld>
            <a:endParaRPr/>
          </a:p>
        </p:txBody>
      </p:sp>
      <p:cxnSp>
        <p:nvCxnSpPr>
          <p:cNvPr id="135" name="Google Shape;135;g225b4954b75_0_84"/>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36" name="Google Shape;136;g225b4954b75_0_84"/>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37" name="Google Shape;137;g225b4954b75_0_84"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38" name="Google Shape;138;g225b4954b75_0_84"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39" name="Google Shape;139;g225b4954b75_0_84"/>
          <p:cNvSpPr txBox="1"/>
          <p:nvPr/>
        </p:nvSpPr>
        <p:spPr>
          <a:xfrm>
            <a:off x="1183551" y="1324875"/>
            <a:ext cx="6273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Source Sans Pro"/>
              <a:buAutoNum type="arabicPeriod"/>
            </a:pPr>
            <a:r>
              <a:rPr lang="en" sz="1400" b="1" i="0" u="none" strike="noStrike" cap="none">
                <a:solidFill>
                  <a:srgbClr val="000000"/>
                </a:solidFill>
                <a:latin typeface="Source Sans Pro"/>
                <a:ea typeface="Source Sans Pro"/>
                <a:cs typeface="Source Sans Pro"/>
                <a:sym typeface="Source Sans Pro"/>
              </a:rPr>
              <a:t>Chuỗi hình ảnh hoặc video mà trong đó chứa đối tượng ta muốn theo dõi</a:t>
            </a:r>
            <a:endParaRPr sz="1400" b="1" i="0" u="none" strike="noStrike" cap="none">
              <a:solidFill>
                <a:srgbClr val="000000"/>
              </a:solidFill>
              <a:latin typeface="Source Sans Pro"/>
              <a:ea typeface="Source Sans Pro"/>
              <a:cs typeface="Source Sans Pro"/>
              <a:sym typeface="Source Sans Pro"/>
            </a:endParaRPr>
          </a:p>
        </p:txBody>
      </p:sp>
      <p:pic>
        <p:nvPicPr>
          <p:cNvPr id="140" name="Google Shape;140;g225b4954b75_0_84"/>
          <p:cNvPicPr preferRelativeResize="0"/>
          <p:nvPr/>
        </p:nvPicPr>
        <p:blipFill rotWithShape="1">
          <a:blip r:embed="rId5">
            <a:alphaModFix/>
          </a:blip>
          <a:srcRect/>
          <a:stretch/>
        </p:blipFill>
        <p:spPr>
          <a:xfrm>
            <a:off x="639075" y="1725075"/>
            <a:ext cx="3025925" cy="2891900"/>
          </a:xfrm>
          <a:prstGeom prst="rect">
            <a:avLst/>
          </a:prstGeom>
          <a:noFill/>
          <a:ln>
            <a:noFill/>
          </a:ln>
        </p:spPr>
      </p:pic>
      <p:sp>
        <p:nvSpPr>
          <p:cNvPr id="141" name="Google Shape;141;g225b4954b75_0_84"/>
          <p:cNvSpPr txBox="1"/>
          <p:nvPr/>
        </p:nvSpPr>
        <p:spPr>
          <a:xfrm>
            <a:off x="1319075" y="4661250"/>
            <a:ext cx="1665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Chuỗi các hình ảnh</a:t>
            </a:r>
            <a:endParaRPr sz="1400" b="0" i="0" u="none" strike="noStrike" cap="none">
              <a:solidFill>
                <a:srgbClr val="000000"/>
              </a:solidFill>
              <a:latin typeface="Source Sans Pro"/>
              <a:ea typeface="Source Sans Pro"/>
              <a:cs typeface="Source Sans Pro"/>
              <a:sym typeface="Source Sans Pro"/>
            </a:endParaRPr>
          </a:p>
        </p:txBody>
      </p:sp>
      <p:pic>
        <p:nvPicPr>
          <p:cNvPr id="142" name="Google Shape;142;g225b4954b75_0_84" title="mot.mp4">
            <a:hlinkClick r:id="rId6"/>
          </p:cNvPr>
          <p:cNvPicPr preferRelativeResize="0"/>
          <p:nvPr/>
        </p:nvPicPr>
        <p:blipFill rotWithShape="1">
          <a:blip r:embed="rId7">
            <a:alphaModFix/>
          </a:blip>
          <a:srcRect/>
          <a:stretch/>
        </p:blipFill>
        <p:spPr>
          <a:xfrm>
            <a:off x="4498208" y="1769350"/>
            <a:ext cx="3855866" cy="2891900"/>
          </a:xfrm>
          <a:prstGeom prst="rect">
            <a:avLst/>
          </a:prstGeom>
          <a:noFill/>
          <a:ln>
            <a:noFill/>
          </a:ln>
        </p:spPr>
      </p:pic>
      <p:sp>
        <p:nvSpPr>
          <p:cNvPr id="143" name="Google Shape;143;g225b4954b75_0_84"/>
          <p:cNvSpPr txBox="1"/>
          <p:nvPr/>
        </p:nvSpPr>
        <p:spPr>
          <a:xfrm>
            <a:off x="6063588" y="4661250"/>
            <a:ext cx="725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a:ea typeface="Source Sans Pro"/>
                <a:cs typeface="Source Sans Pro"/>
                <a:sym typeface="Source Sans Pro"/>
              </a:rPr>
              <a:t>Video</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2"/>
                                        </p:tgtEl>
                                        <p:attrNameLst>
                                          <p:attrName>style.visibility</p:attrName>
                                        </p:attrNameLst>
                                      </p:cBhvr>
                                      <p:to>
                                        <p:strVal val="visible"/>
                                      </p:to>
                                    </p:set>
                                    <p:animEffect transition="in" filter="fade">
                                      <p:cBhvr>
                                        <p:cTn id="15" dur="1000"/>
                                        <p:tgtEl>
                                          <p:spTgt spid="14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4baf0ffac4_0_0"/>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8</a:t>
            </a:fld>
            <a:endParaRPr/>
          </a:p>
        </p:txBody>
      </p:sp>
      <p:cxnSp>
        <p:nvCxnSpPr>
          <p:cNvPr id="149" name="Google Shape;149;g24baf0ffac4_0_0"/>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50" name="Google Shape;150;g24baf0ffac4_0_0"/>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51" name="Google Shape;151;g24baf0ffac4_0_0"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52" name="Google Shape;152;g24baf0ffac4_0_0"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53" name="Google Shape;153;g24baf0ffac4_0_0"/>
          <p:cNvSpPr txBox="1"/>
          <p:nvPr/>
        </p:nvSpPr>
        <p:spPr>
          <a:xfrm>
            <a:off x="1183551" y="1324875"/>
            <a:ext cx="6273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Source Sans Pro"/>
              <a:buAutoNum type="arabicPeriod"/>
            </a:pPr>
            <a:r>
              <a:rPr lang="en" sz="1400" b="1" i="0" u="none" strike="noStrike" cap="none">
                <a:solidFill>
                  <a:srgbClr val="000000"/>
                </a:solidFill>
                <a:latin typeface="Source Sans Pro"/>
                <a:ea typeface="Source Sans Pro"/>
                <a:cs typeface="Source Sans Pro"/>
                <a:sym typeface="Source Sans Pro"/>
              </a:rPr>
              <a:t>Chuỗi hình ảnh hoặc video mà trong đó chứa đối tượng ta muốn theo dõi</a:t>
            </a:r>
            <a:endParaRPr sz="1400" b="1" i="0" u="none" strike="noStrike" cap="none">
              <a:solidFill>
                <a:srgbClr val="000000"/>
              </a:solidFill>
              <a:latin typeface="Source Sans Pro"/>
              <a:ea typeface="Source Sans Pro"/>
              <a:cs typeface="Source Sans Pro"/>
              <a:sym typeface="Source Sans Pro"/>
            </a:endParaRPr>
          </a:p>
        </p:txBody>
      </p:sp>
      <p:sp>
        <p:nvSpPr>
          <p:cNvPr id="154" name="Google Shape;154;g24baf0ffac4_0_0"/>
          <p:cNvSpPr txBox="1"/>
          <p:nvPr/>
        </p:nvSpPr>
        <p:spPr>
          <a:xfrm>
            <a:off x="1386300" y="1725075"/>
            <a:ext cx="63714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ource Sans Pro"/>
              <a:buChar char="●"/>
            </a:pPr>
            <a:r>
              <a:rPr lang="en">
                <a:latin typeface="Source Sans Pro"/>
                <a:ea typeface="Source Sans Pro"/>
                <a:cs typeface="Source Sans Pro"/>
                <a:sym typeface="Source Sans Pro"/>
              </a:rPr>
              <a:t>Nếu đầu vào là chuỗi hình ảnh, tất cả các hình ảnh phải được đặt tên theo thứ tự các khung hình xuất hiện trong video.</a:t>
            </a:r>
            <a:endParaRPr>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25b4954b75_0_111"/>
          <p:cNvSpPr txBox="1">
            <a:spLocks noGrp="1"/>
          </p:cNvSpPr>
          <p:nvPr>
            <p:ph type="sldNum" idx="12"/>
          </p:nvPr>
        </p:nvSpPr>
        <p:spPr>
          <a:xfrm>
            <a:off x="8404384" y="4205326"/>
            <a:ext cx="548700" cy="295200"/>
          </a:xfrm>
          <a:prstGeom prst="rect">
            <a:avLst/>
          </a:prstGeom>
          <a:noFill/>
          <a:ln>
            <a:noFill/>
          </a:ln>
        </p:spPr>
        <p:txBody>
          <a:bodyPr spcFirstLastPara="1" wrap="square" lIns="68550" tIns="68550" rIns="68550" bIns="68550" anchor="t" anchorCtr="0">
            <a:noAutofit/>
          </a:bodyPr>
          <a:lstStyle/>
          <a:p>
            <a:pPr marL="0" lvl="0" indent="0" algn="r" rtl="0">
              <a:lnSpc>
                <a:spcPct val="100000"/>
              </a:lnSpc>
              <a:spcBef>
                <a:spcPts val="0"/>
              </a:spcBef>
              <a:spcAft>
                <a:spcPts val="0"/>
              </a:spcAft>
              <a:buSzPts val="900"/>
              <a:buNone/>
            </a:pPr>
            <a:fld id="{00000000-1234-1234-1234-123412341234}" type="slidenum">
              <a:rPr lang="en"/>
              <a:t>9</a:t>
            </a:fld>
            <a:endParaRPr/>
          </a:p>
        </p:txBody>
      </p:sp>
      <p:cxnSp>
        <p:nvCxnSpPr>
          <p:cNvPr id="160" name="Google Shape;160;g225b4954b75_0_111"/>
          <p:cNvCxnSpPr/>
          <p:nvPr/>
        </p:nvCxnSpPr>
        <p:spPr>
          <a:xfrm rot="10800000" flipH="1">
            <a:off x="1183550" y="823069"/>
            <a:ext cx="2679000" cy="7500"/>
          </a:xfrm>
          <a:prstGeom prst="straightConnector1">
            <a:avLst/>
          </a:prstGeom>
          <a:noFill/>
          <a:ln w="28575" cap="flat" cmpd="sng">
            <a:solidFill>
              <a:srgbClr val="0091EA"/>
            </a:solidFill>
            <a:prstDash val="solid"/>
            <a:round/>
            <a:headEnd type="none" w="sm" len="sm"/>
            <a:tailEnd type="none" w="sm" len="sm"/>
          </a:ln>
        </p:spPr>
      </p:cxnSp>
      <p:sp>
        <p:nvSpPr>
          <p:cNvPr id="161" name="Google Shape;161;g225b4954b75_0_111"/>
          <p:cNvSpPr txBox="1"/>
          <p:nvPr/>
        </p:nvSpPr>
        <p:spPr>
          <a:xfrm>
            <a:off x="1183550" y="269850"/>
            <a:ext cx="6069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E78C0"/>
                </a:solidFill>
                <a:latin typeface="Exo 2"/>
                <a:ea typeface="Exo 2"/>
                <a:cs typeface="Exo 2"/>
                <a:sym typeface="Exo 2"/>
              </a:rPr>
              <a:t>Input</a:t>
            </a:r>
            <a:endParaRPr sz="2000" b="1" i="0" u="none" strike="noStrike" cap="none">
              <a:solidFill>
                <a:srgbClr val="0E78C0"/>
              </a:solidFill>
              <a:latin typeface="Exo 2"/>
              <a:ea typeface="Exo 2"/>
              <a:cs typeface="Exo 2"/>
              <a:sym typeface="Exo 2"/>
            </a:endParaRPr>
          </a:p>
        </p:txBody>
      </p:sp>
      <p:pic>
        <p:nvPicPr>
          <p:cNvPr id="162" name="Google Shape;162;g225b4954b75_0_111" descr="Icon&#10;&#10;Description automatically generated"/>
          <p:cNvPicPr preferRelativeResize="0"/>
          <p:nvPr/>
        </p:nvPicPr>
        <p:blipFill rotWithShape="1">
          <a:blip r:embed="rId3">
            <a:alphaModFix/>
          </a:blip>
          <a:srcRect/>
          <a:stretch/>
        </p:blipFill>
        <p:spPr>
          <a:xfrm>
            <a:off x="56251" y="219256"/>
            <a:ext cx="957010" cy="514736"/>
          </a:xfrm>
          <a:prstGeom prst="rect">
            <a:avLst/>
          </a:prstGeom>
          <a:noFill/>
          <a:ln>
            <a:noFill/>
          </a:ln>
        </p:spPr>
      </p:pic>
      <p:pic>
        <p:nvPicPr>
          <p:cNvPr id="163" name="Google Shape;163;g225b4954b75_0_111" descr="C:\Users\tiendv\Desktop\Logo_UIT_Web.png"/>
          <p:cNvPicPr preferRelativeResize="0"/>
          <p:nvPr/>
        </p:nvPicPr>
        <p:blipFill rotWithShape="1">
          <a:blip r:embed="rId4">
            <a:alphaModFix/>
          </a:blip>
          <a:srcRect/>
          <a:stretch/>
        </p:blipFill>
        <p:spPr>
          <a:xfrm>
            <a:off x="8354080" y="93628"/>
            <a:ext cx="640941" cy="766003"/>
          </a:xfrm>
          <a:prstGeom prst="rect">
            <a:avLst/>
          </a:prstGeom>
          <a:noFill/>
          <a:ln>
            <a:noFill/>
          </a:ln>
        </p:spPr>
      </p:pic>
      <p:sp>
        <p:nvSpPr>
          <p:cNvPr id="164" name="Google Shape;164;g225b4954b75_0_111"/>
          <p:cNvSpPr txBox="1"/>
          <p:nvPr/>
        </p:nvSpPr>
        <p:spPr>
          <a:xfrm>
            <a:off x="1183550" y="1324875"/>
            <a:ext cx="678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2. Vị trí ban đầu của đối tượng (trong khung hình đầu tiên) mà ta muốn theo dõi.</a:t>
            </a:r>
            <a:endParaRPr sz="1400" b="1" i="0" u="none" strike="noStrike" cap="none">
              <a:solidFill>
                <a:srgbClr val="000000"/>
              </a:solidFill>
              <a:latin typeface="Source Sans Pro"/>
              <a:ea typeface="Source Sans Pro"/>
              <a:cs typeface="Source Sans Pro"/>
              <a:sym typeface="Source Sans Pro"/>
            </a:endParaRPr>
          </a:p>
        </p:txBody>
      </p:sp>
      <p:sp>
        <p:nvSpPr>
          <p:cNvPr id="165" name="Google Shape;165;g225b4954b75_0_111"/>
          <p:cNvSpPr txBox="1"/>
          <p:nvPr/>
        </p:nvSpPr>
        <p:spPr>
          <a:xfrm>
            <a:off x="1389200" y="1826500"/>
            <a:ext cx="6371400" cy="2878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Vị trí ban đầu của đối tượng thường được xác định bằng cách xác định </a:t>
            </a:r>
            <a:r>
              <a:rPr lang="en" sz="1400" b="1" i="0" u="none" strike="noStrike" cap="none">
                <a:solidFill>
                  <a:srgbClr val="000000"/>
                </a:solidFill>
                <a:latin typeface="Source Sans Pro"/>
                <a:ea typeface="Source Sans Pro"/>
                <a:cs typeface="Source Sans Pro"/>
                <a:sym typeface="Source Sans Pro"/>
              </a:rPr>
              <a:t>bounding box (BB)</a:t>
            </a:r>
            <a:r>
              <a:rPr lang="en" sz="1400" b="0" i="0" u="none" strike="noStrike" cap="none">
                <a:solidFill>
                  <a:srgbClr val="000000"/>
                </a:solidFill>
                <a:latin typeface="Source Sans Pro"/>
                <a:ea typeface="Source Sans Pro"/>
                <a:cs typeface="Source Sans Pro"/>
                <a:sym typeface="Source Sans Pro"/>
              </a:rPr>
              <a:t> xung quanh đối tượng trong khung hình ban đầu</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BB sẽ gồm </a:t>
            </a:r>
            <a:r>
              <a:rPr lang="en" sz="1400" b="1" i="0" u="none" strike="noStrike" cap="none">
                <a:solidFill>
                  <a:srgbClr val="000000"/>
                </a:solidFill>
                <a:latin typeface="Source Sans Pro"/>
                <a:ea typeface="Source Sans Pro"/>
                <a:cs typeface="Source Sans Pro"/>
                <a:sym typeface="Source Sans Pro"/>
              </a:rPr>
              <a:t>4 </a:t>
            </a:r>
            <a:r>
              <a:rPr lang="en" sz="1400" b="0" i="0" u="none" strike="noStrike" cap="none">
                <a:solidFill>
                  <a:srgbClr val="000000"/>
                </a:solidFill>
                <a:latin typeface="Source Sans Pro"/>
                <a:ea typeface="Source Sans Pro"/>
                <a:cs typeface="Source Sans Pro"/>
                <a:sym typeface="Source Sans Pro"/>
              </a:rPr>
              <a:t>giá trị:</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x</a:t>
            </a:r>
            <a:r>
              <a:rPr lang="en" sz="1400" b="0" i="0" u="none" strike="noStrike" cap="none">
                <a:solidFill>
                  <a:srgbClr val="000000"/>
                </a:solidFill>
                <a:latin typeface="Source Sans Pro"/>
                <a:ea typeface="Source Sans Pro"/>
                <a:cs typeface="Source Sans Pro"/>
                <a:sym typeface="Source Sans Pro"/>
              </a:rPr>
              <a:t>: Tọa độ theo trục x của góc trên trái trong khung hình đầu tiên.</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y</a:t>
            </a:r>
            <a:r>
              <a:rPr lang="en" sz="1400" b="0" i="0" u="none" strike="noStrike" cap="none">
                <a:solidFill>
                  <a:srgbClr val="000000"/>
                </a:solidFill>
                <a:latin typeface="Source Sans Pro"/>
                <a:ea typeface="Source Sans Pro"/>
                <a:cs typeface="Source Sans Pro"/>
                <a:sym typeface="Source Sans Pro"/>
              </a:rPr>
              <a:t>:  Tọa độ theo trục y của góc trên </a:t>
            </a:r>
            <a:r>
              <a:rPr lang="en">
                <a:latin typeface="Source Sans Pro"/>
                <a:ea typeface="Source Sans Pro"/>
                <a:cs typeface="Source Sans Pro"/>
                <a:sym typeface="Source Sans Pro"/>
              </a:rPr>
              <a:t>trái </a:t>
            </a:r>
            <a:r>
              <a:rPr lang="en" sz="1400" b="0" i="0" u="none" strike="noStrike" cap="none">
                <a:solidFill>
                  <a:srgbClr val="000000"/>
                </a:solidFill>
                <a:latin typeface="Source Sans Pro"/>
                <a:ea typeface="Source Sans Pro"/>
                <a:cs typeface="Source Sans Pro"/>
                <a:sym typeface="Source Sans Pro"/>
              </a:rPr>
              <a:t>trong khung hình đầu tiên.</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w</a:t>
            </a:r>
            <a:r>
              <a:rPr lang="en" sz="1400" b="0" i="0" u="none" strike="noStrike" cap="none">
                <a:solidFill>
                  <a:srgbClr val="000000"/>
                </a:solidFill>
                <a:latin typeface="Source Sans Pro"/>
                <a:ea typeface="Source Sans Pro"/>
                <a:cs typeface="Source Sans Pro"/>
                <a:sym typeface="Source Sans Pro"/>
              </a:rPr>
              <a:t>: Chiều rộng của đối tượng mà mình muốn xác định</a:t>
            </a:r>
            <a:endParaRPr sz="1400" b="0"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1" i="0" u="none" strike="noStrike" cap="none">
                <a:solidFill>
                  <a:srgbClr val="000000"/>
                </a:solidFill>
                <a:latin typeface="Source Sans Pro"/>
                <a:ea typeface="Source Sans Pro"/>
                <a:cs typeface="Source Sans Pro"/>
                <a:sym typeface="Source Sans Pro"/>
              </a:rPr>
              <a:t>h</a:t>
            </a:r>
            <a:r>
              <a:rPr lang="en" sz="1400" b="0" i="0" u="none" strike="noStrike" cap="none">
                <a:solidFill>
                  <a:srgbClr val="000000"/>
                </a:solidFill>
                <a:latin typeface="Source Sans Pro"/>
                <a:ea typeface="Source Sans Pro"/>
                <a:cs typeface="Source Sans Pro"/>
                <a:sym typeface="Source Sans Pro"/>
              </a:rPr>
              <a:t>: Chiều cao của đối tượng mà mình muốn xác định</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Các giá trị trong BB có thể cách nhau bằng </a:t>
            </a:r>
            <a:r>
              <a:rPr lang="en" sz="1400" b="1" i="0" u="none" strike="noStrike" cap="none">
                <a:solidFill>
                  <a:srgbClr val="000000"/>
                </a:solidFill>
                <a:latin typeface="Source Sans Pro"/>
                <a:ea typeface="Source Sans Pro"/>
                <a:cs typeface="Source Sans Pro"/>
                <a:sym typeface="Source Sans Pro"/>
              </a:rPr>
              <a:t>1</a:t>
            </a:r>
            <a:r>
              <a:rPr lang="en" sz="1400" b="0" i="0" u="none" strike="noStrike" cap="none">
                <a:solidFill>
                  <a:srgbClr val="000000"/>
                </a:solidFill>
                <a:latin typeface="Source Sans Pro"/>
                <a:ea typeface="Source Sans Pro"/>
                <a:cs typeface="Source Sans Pro"/>
                <a:sym typeface="Source Sans Pro"/>
              </a:rPr>
              <a:t> khoảng cách hoặc dấu </a:t>
            </a:r>
            <a:r>
              <a:rPr lang="en" sz="1400" b="1" i="0" u="none" strike="noStrike" cap="none">
                <a:solidFill>
                  <a:srgbClr val="000000"/>
                </a:solidFill>
                <a:latin typeface="Source Sans Pro"/>
                <a:ea typeface="Source Sans Pro"/>
                <a:cs typeface="Source Sans Pro"/>
                <a:sym typeface="Source Sans Pro"/>
              </a:rPr>
              <a:t>‘,’</a:t>
            </a:r>
            <a:endParaRPr sz="1400" b="1" i="0" u="none" strike="noStrike" cap="none">
              <a:solidFill>
                <a:srgbClr val="000000"/>
              </a:solidFill>
              <a:latin typeface="Source Sans Pro"/>
              <a:ea typeface="Source Sans Pro"/>
              <a:cs typeface="Source Sans Pro"/>
              <a:sym typeface="Source Sans Pro"/>
            </a:endParaRPr>
          </a:p>
          <a:p>
            <a:pPr marL="914400" marR="0" lvl="1"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Ví dụ: đây là các BB hợp lệ</a:t>
            </a:r>
            <a:endParaRPr sz="1400" b="0" i="0" u="none" strike="noStrike" cap="none">
              <a:solidFill>
                <a:srgbClr val="000000"/>
              </a:solidFill>
              <a:latin typeface="Source Sans Pro"/>
              <a:ea typeface="Source Sans Pro"/>
              <a:cs typeface="Source Sans Pro"/>
              <a:sym typeface="Source Sans Pro"/>
            </a:endParaRPr>
          </a:p>
          <a:p>
            <a:pPr marL="1371600" marR="0" lvl="2"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1 2 3 4</a:t>
            </a:r>
            <a:endParaRPr sz="1400" b="0" i="0" u="none" strike="noStrike" cap="none">
              <a:solidFill>
                <a:srgbClr val="000000"/>
              </a:solidFill>
              <a:latin typeface="Source Sans Pro"/>
              <a:ea typeface="Source Sans Pro"/>
              <a:cs typeface="Source Sans Pro"/>
              <a:sym typeface="Source Sans Pro"/>
            </a:endParaRPr>
          </a:p>
          <a:p>
            <a:pPr marL="1371600" marR="0" lvl="2" indent="-317500" algn="l" rtl="0">
              <a:lnSpc>
                <a:spcPct val="115000"/>
              </a:lnSpc>
              <a:spcBef>
                <a:spcPts val="0"/>
              </a:spcBef>
              <a:spcAft>
                <a:spcPts val="0"/>
              </a:spcAft>
              <a:buClr>
                <a:srgbClr val="000000"/>
              </a:buClr>
              <a:buSzPts val="1400"/>
              <a:buFont typeface="Source Sans Pro"/>
              <a:buChar char="■"/>
            </a:pPr>
            <a:r>
              <a:rPr lang="en" sz="1400" b="0" i="0" u="none" strike="noStrike" cap="none">
                <a:solidFill>
                  <a:srgbClr val="000000"/>
                </a:solidFill>
                <a:latin typeface="Source Sans Pro"/>
                <a:ea typeface="Source Sans Pro"/>
                <a:cs typeface="Source Sans Pro"/>
                <a:sym typeface="Source Sans Pro"/>
              </a:rPr>
              <a:t>1,2,3,4</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2274</Words>
  <Application>Microsoft Office PowerPoint</Application>
  <PresentationFormat>On-screen Show (16:9)</PresentationFormat>
  <Paragraphs>375</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Exo 2 ExtraBold</vt:lpstr>
      <vt:lpstr>Roboto Slab</vt:lpstr>
      <vt:lpstr>Source Sans Pro</vt:lpstr>
      <vt:lpstr>Exo 2</vt:lpstr>
      <vt:lpstr>Cordelia template</vt:lpstr>
      <vt:lpstr>PowerPoint Presentation</vt:lpstr>
      <vt:lpstr>PowerPoint Presentation</vt:lpstr>
      <vt:lpstr>Giới thiệu về bài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Lý do chọn bài toán </vt:lpstr>
      <vt:lpstr>PowerPoint Presentation</vt:lpstr>
      <vt:lpstr>Phương pháp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Thực nghiệm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Trương Thanh Minh</cp:lastModifiedBy>
  <cp:revision>5</cp:revision>
  <dcterms:modified xsi:type="dcterms:W3CDTF">2023-06-23T16:23:35Z</dcterms:modified>
</cp:coreProperties>
</file>